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1" r:id="rId8"/>
    <p:sldId id="265" r:id="rId9"/>
    <p:sldId id="266" r:id="rId10"/>
    <p:sldId id="267" r:id="rId11"/>
    <p:sldId id="268" r:id="rId12"/>
    <p:sldId id="259" r:id="rId13"/>
    <p:sldId id="260" r:id="rId14"/>
    <p:sldId id="275"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90" autoAdjust="0"/>
    <p:restoredTop sz="94660"/>
  </p:normalViewPr>
  <p:slideViewPr>
    <p:cSldViewPr snapToGrid="0">
      <p:cViewPr varScale="1">
        <p:scale>
          <a:sx n="61" d="100"/>
          <a:sy n="61" d="100"/>
        </p:scale>
        <p:origin x="96"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EC759-0B66-4E97-8544-1E7CCA0D78C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361207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EC759-0B66-4E97-8544-1E7CCA0D78C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24480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EC759-0B66-4E97-8544-1E7CCA0D78C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329809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EC759-0B66-4E97-8544-1E7CCA0D78C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50215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EC759-0B66-4E97-8544-1E7CCA0D78C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16712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EC759-0B66-4E97-8544-1E7CCA0D78C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328529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EC759-0B66-4E97-8544-1E7CCA0D78CD}"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02796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EC759-0B66-4E97-8544-1E7CCA0D78CD}"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22897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EC759-0B66-4E97-8544-1E7CCA0D78CD}"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51685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EC759-0B66-4E97-8544-1E7CCA0D78C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81947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EC759-0B66-4E97-8544-1E7CCA0D78C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1877-71D4-49B9-8988-BCFF31B80FD8}" type="slidenum">
              <a:rPr lang="en-US" smtClean="0"/>
              <a:t>‹#›</a:t>
            </a:fld>
            <a:endParaRPr lang="en-US"/>
          </a:p>
        </p:txBody>
      </p:sp>
    </p:spTree>
    <p:extLst>
      <p:ext uri="{BB962C8B-B14F-4D97-AF65-F5344CB8AC3E}">
        <p14:creationId xmlns:p14="http://schemas.microsoft.com/office/powerpoint/2010/main" val="204556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EC759-0B66-4E97-8544-1E7CCA0D78CD}"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21877-71D4-49B9-8988-BCFF31B80FD8}" type="slidenum">
              <a:rPr lang="en-US" smtClean="0"/>
              <a:t>‹#›</a:t>
            </a:fld>
            <a:endParaRPr lang="en-US"/>
          </a:p>
        </p:txBody>
      </p:sp>
    </p:spTree>
    <p:extLst>
      <p:ext uri="{BB962C8B-B14F-4D97-AF65-F5344CB8AC3E}">
        <p14:creationId xmlns:p14="http://schemas.microsoft.com/office/powerpoint/2010/main" val="167755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dataelixir.com/" TargetMode="External"/><Relationship Id="rId3" Type="http://schemas.openxmlformats.org/officeDocument/2006/relationships/hyperlink" Target="http://www.biohunter.in/" TargetMode="External"/><Relationship Id="rId7" Type="http://schemas.openxmlformats.org/officeDocument/2006/relationships/hyperlink" Target="http://contentmine.org/" TargetMode="External"/><Relationship Id="rId2" Type="http://schemas.openxmlformats.org/officeDocument/2006/relationships/hyperlink" Target="http://www.bibsonomy.org/" TargetMode="External"/><Relationship Id="rId1" Type="http://schemas.openxmlformats.org/officeDocument/2006/relationships/slideLayout" Target="../slideLayouts/slideLayout2.xml"/><Relationship Id="rId6" Type="http://schemas.openxmlformats.org/officeDocument/2006/relationships/hyperlink" Target="https://www.colwiz.com/" TargetMode="External"/><Relationship Id="rId5" Type="http://schemas.openxmlformats.org/officeDocument/2006/relationships/hyperlink" Target="http://www.citeulike.org/" TargetMode="External"/><Relationship Id="rId10" Type="http://schemas.openxmlformats.org/officeDocument/2006/relationships/hyperlink" Target="http://www.delvehealth.com/" TargetMode="External"/><Relationship Id="rId4" Type="http://schemas.openxmlformats.org/officeDocument/2006/relationships/hyperlink" Target="http://captome.com/" TargetMode="External"/><Relationship Id="rId9" Type="http://schemas.openxmlformats.org/officeDocument/2006/relationships/hyperlink" Target="https://www.deepdyve.co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lazyscholar.org/" TargetMode="External"/><Relationship Id="rId13" Type="http://schemas.openxmlformats.org/officeDocument/2006/relationships/hyperlink" Target="http://nowomics.com/" TargetMode="External"/><Relationship Id="rId3" Type="http://schemas.openxmlformats.org/officeDocument/2006/relationships/hyperlink" Target="http://connectedresearchers.com/search-for-facts-buried-in-articles-with-evidencefinder/" TargetMode="External"/><Relationship Id="rId7" Type="http://schemas.openxmlformats.org/officeDocument/2006/relationships/hyperlink" Target="http://connectedresearchers.com/from-paper-discovery-to-research-group-site-with-labii/" TargetMode="External"/><Relationship Id="rId12" Type="http://schemas.openxmlformats.org/officeDocument/2006/relationships/hyperlink" Target="https://www.mysciencework.com/" TargetMode="External"/><Relationship Id="rId2" Type="http://schemas.openxmlformats.org/officeDocument/2006/relationships/hyperlink" Target="http://labs.europepmc.org/evf" TargetMode="External"/><Relationship Id="rId1" Type="http://schemas.openxmlformats.org/officeDocument/2006/relationships/slideLayout" Target="../slideLayouts/slideLayout2.xml"/><Relationship Id="rId6" Type="http://schemas.openxmlformats.org/officeDocument/2006/relationships/hyperlink" Target="http://www.labii.com/" TargetMode="External"/><Relationship Id="rId11" Type="http://schemas.openxmlformats.org/officeDocument/2006/relationships/hyperlink" Target="http://academic.research.microsoft.com/" TargetMode="External"/><Relationship Id="rId5" Type="http://schemas.openxmlformats.org/officeDocument/2006/relationships/hyperlink" Target="http://scholar.google.com/" TargetMode="External"/><Relationship Id="rId15" Type="http://schemas.openxmlformats.org/officeDocument/2006/relationships/hyperlink" Target="http://paperscape.org/" TargetMode="External"/><Relationship Id="rId10" Type="http://schemas.openxmlformats.org/officeDocument/2006/relationships/hyperlink" Target="http://www.mendeley.com/" TargetMode="External"/><Relationship Id="rId4" Type="http://schemas.openxmlformats.org/officeDocument/2006/relationships/hyperlink" Target="http://f1000.com/prime" TargetMode="External"/><Relationship Id="rId9" Type="http://schemas.openxmlformats.org/officeDocument/2006/relationships/hyperlink" Target="http://literacytool.com/" TargetMode="External"/><Relationship Id="rId14" Type="http://schemas.openxmlformats.org/officeDocument/2006/relationships/hyperlink" Target="http://paperity.or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cicurve.com/highlights/" TargetMode="External"/><Relationship Id="rId13" Type="http://schemas.openxmlformats.org/officeDocument/2006/relationships/hyperlink" Target="http://www.myscizzle.com/" TargetMode="External"/><Relationship Id="rId18" Type="http://schemas.openxmlformats.org/officeDocument/2006/relationships/hyperlink" Target="http://www.symplur.com/" TargetMode="External"/><Relationship Id="rId3" Type="http://schemas.openxmlformats.org/officeDocument/2006/relationships/hyperlink" Target="http://connectedresearchers.com/zappy-lab-opens-the-way-to-mobile-apps-for-researchers/" TargetMode="External"/><Relationship Id="rId7" Type="http://schemas.openxmlformats.org/officeDocument/2006/relationships/hyperlink" Target="https://www.researchprofessional.com/" TargetMode="External"/><Relationship Id="rId12" Type="http://schemas.openxmlformats.org/officeDocument/2006/relationships/hyperlink" Target="http://www.funding.scival.com/" TargetMode="External"/><Relationship Id="rId17" Type="http://schemas.openxmlformats.org/officeDocument/2006/relationships/hyperlink" Target="http://www.storkapp.me/" TargetMode="External"/><Relationship Id="rId2" Type="http://schemas.openxmlformats.org/officeDocument/2006/relationships/hyperlink" Target="https://www.pubchase.com/" TargetMode="External"/><Relationship Id="rId16" Type="http://schemas.openxmlformats.org/officeDocument/2006/relationships/hyperlink" Target="http://www.ssrn.com/en/" TargetMode="External"/><Relationship Id="rId20" Type="http://schemas.openxmlformats.org/officeDocument/2006/relationships/hyperlink" Target="https://www.zotero.org/" TargetMode="External"/><Relationship Id="rId1" Type="http://schemas.openxmlformats.org/officeDocument/2006/relationships/slideLayout" Target="../slideLayouts/slideLayout2.xml"/><Relationship Id="rId6" Type="http://schemas.openxmlformats.org/officeDocument/2006/relationships/hyperlink" Target="https://www.readcube.com/" TargetMode="External"/><Relationship Id="rId11" Type="http://schemas.openxmlformats.org/officeDocument/2006/relationships/hyperlink" Target="http://scifeeds.com/" TargetMode="External"/><Relationship Id="rId5" Type="http://schemas.openxmlformats.org/officeDocument/2006/relationships/hyperlink" Target="https://pubpeer.com/" TargetMode="External"/><Relationship Id="rId15" Type="http://schemas.openxmlformats.org/officeDocument/2006/relationships/hyperlink" Target="http://sparrho.com/" TargetMode="External"/><Relationship Id="rId10" Type="http://schemas.openxmlformats.org/officeDocument/2006/relationships/hyperlink" Target="http://www.sjfinder.com/" TargetMode="External"/><Relationship Id="rId19" Type="http://schemas.openxmlformats.org/officeDocument/2006/relationships/hyperlink" Target="http://www.wikijournalclub.org/wiki/Main_Page" TargetMode="External"/><Relationship Id="rId4" Type="http://schemas.openxmlformats.org/officeDocument/2006/relationships/hyperlink" Target="http://www.pubniche.com/" TargetMode="External"/><Relationship Id="rId9" Type="http://schemas.openxmlformats.org/officeDocument/2006/relationships/hyperlink" Target="https://sciencescape.org/" TargetMode="External"/><Relationship Id="rId14" Type="http://schemas.openxmlformats.org/officeDocument/2006/relationships/hyperlink" Target="http://connectedresearchers.com/scizzle-a-new-scientific-paper-aggregator/"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biowebspin.com/" TargetMode="External"/><Relationship Id="rId3" Type="http://schemas.openxmlformats.org/officeDocument/2006/relationships/hyperlink" Target="http://www.academicjoy.net/" TargetMode="External"/><Relationship Id="rId7" Type="http://schemas.openxmlformats.org/officeDocument/2006/relationships/hyperlink" Target="http://biomedusa.org/" TargetMode="External"/><Relationship Id="rId12" Type="http://schemas.openxmlformats.org/officeDocument/2006/relationships/hyperlink" Target="http://www.globaleventslist.elsevier.com/" TargetMode="External"/><Relationship Id="rId2" Type="http://schemas.openxmlformats.org/officeDocument/2006/relationships/hyperlink" Target="http://www.academia.edu/" TargetMode="External"/><Relationship Id="rId1" Type="http://schemas.openxmlformats.org/officeDocument/2006/relationships/slideLayout" Target="../slideLayouts/slideLayout2.xml"/><Relationship Id="rId6" Type="http://schemas.openxmlformats.org/officeDocument/2006/relationships/hyperlink" Target="https://benchling.com/" TargetMode="External"/><Relationship Id="rId11" Type="http://schemas.openxmlformats.org/officeDocument/2006/relationships/hyperlink" Target="http://expertnet.org/" TargetMode="External"/><Relationship Id="rId5" Type="http://schemas.openxmlformats.org/officeDocument/2006/relationships/hyperlink" Target="https://www.assaydepot.com/" TargetMode="External"/><Relationship Id="rId10" Type="http://schemas.openxmlformats.org/officeDocument/2006/relationships/hyperlink" Target="http://direct2experts.org/" TargetMode="External"/><Relationship Id="rId4" Type="http://schemas.openxmlformats.org/officeDocument/2006/relationships/hyperlink" Target="http://www.addgene.org/" TargetMode="External"/><Relationship Id="rId9" Type="http://schemas.openxmlformats.org/officeDocument/2006/relationships/hyperlink" Target="http://www.cureus.co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labworm.com/" TargetMode="External"/><Relationship Id="rId13" Type="http://schemas.openxmlformats.org/officeDocument/2006/relationships/hyperlink" Target="http://www.malariaworld.org/" TargetMode="External"/><Relationship Id="rId3" Type="http://schemas.openxmlformats.org/officeDocument/2006/relationships/hyperlink" Target="http://beta.briefideas.org/" TargetMode="External"/><Relationship Id="rId7" Type="http://schemas.openxmlformats.org/officeDocument/2006/relationships/hyperlink" Target="https://www.labsexplorer.com/" TargetMode="External"/><Relationship Id="rId12" Type="http://schemas.openxmlformats.org/officeDocument/2006/relationships/hyperlink" Target="http://community.frontiersin.org/" TargetMode="External"/><Relationship Id="rId2" Type="http://schemas.openxmlformats.org/officeDocument/2006/relationships/hyperlink" Target="http://www.innocentive.com/" TargetMode="External"/><Relationship Id="rId1" Type="http://schemas.openxmlformats.org/officeDocument/2006/relationships/slideLayout" Target="../slideLayouts/slideLayout2.xml"/><Relationship Id="rId6" Type="http://schemas.openxmlformats.org/officeDocument/2006/relationships/hyperlink" Target="http://labroots.com/" TargetMode="External"/><Relationship Id="rId11" Type="http://schemas.openxmlformats.org/officeDocument/2006/relationships/hyperlink" Target="https://www.linkedin.com/" TargetMode="External"/><Relationship Id="rId5" Type="http://schemas.openxmlformats.org/officeDocument/2006/relationships/hyperlink" Target="http://connectedresearchers.com/crowdsourcing-scientific-skills-kaggle-and-data-modeling/" TargetMode="External"/><Relationship Id="rId15" Type="http://schemas.openxmlformats.org/officeDocument/2006/relationships/hyperlink" Target="https://www.mysciencework.com/" TargetMode="External"/><Relationship Id="rId10" Type="http://schemas.openxmlformats.org/officeDocument/2006/relationships/hyperlink" Target="http://www.lifescience.net/" TargetMode="External"/><Relationship Id="rId4" Type="http://schemas.openxmlformats.org/officeDocument/2006/relationships/hyperlink" Target="https://www.kaggle.com/" TargetMode="External"/><Relationship Id="rId9" Type="http://schemas.openxmlformats.org/officeDocument/2006/relationships/hyperlink" Target="http://connectedresearchers.com/community-driven-discovery-of-scientific-tools-with-labworm/" TargetMode="External"/><Relationship Id="rId14" Type="http://schemas.openxmlformats.org/officeDocument/2006/relationships/hyperlink" Target="http://www.mendele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researchgate.net/" TargetMode="External"/><Relationship Id="rId13" Type="http://schemas.openxmlformats.org/officeDocument/2006/relationships/hyperlink" Target="https://www.trelliscience.com/" TargetMode="External"/><Relationship Id="rId3" Type="http://schemas.openxmlformats.org/officeDocument/2006/relationships/hyperlink" Target="https://osf.io/" TargetMode="External"/><Relationship Id="rId7" Type="http://schemas.openxmlformats.org/officeDocument/2006/relationships/hyperlink" Target="http://researchconnection.com/" TargetMode="External"/><Relationship Id="rId12" Type="http://schemas.openxmlformats.org/officeDocument/2006/relationships/hyperlink" Target="https://www.speakezee.org/" TargetMode="External"/><Relationship Id="rId2" Type="http://schemas.openxmlformats.org/officeDocument/2006/relationships/hyperlink" Target="https://nanohub.org/" TargetMode="External"/><Relationship Id="rId1" Type="http://schemas.openxmlformats.org/officeDocument/2006/relationships/slideLayout" Target="../slideLayouts/slideLayout2.xml"/><Relationship Id="rId6" Type="http://schemas.openxmlformats.org/officeDocument/2006/relationships/hyperlink" Target="http://www.profology.com/" TargetMode="External"/><Relationship Id="rId11" Type="http://schemas.openxmlformats.org/officeDocument/2006/relationships/hyperlink" Target="http://www.socialsciencespace.com/" TargetMode="External"/><Relationship Id="rId5" Type="http://schemas.openxmlformats.org/officeDocument/2006/relationships/hyperlink" Target="http://profeza.com/" TargetMode="External"/><Relationship Id="rId15" Type="http://schemas.openxmlformats.org/officeDocument/2006/relationships/hyperlink" Target="http://wesharescience.com/" TargetMode="External"/><Relationship Id="rId10" Type="http://schemas.openxmlformats.org/officeDocument/2006/relationships/hyperlink" Target="http://connectedresearchers.com/outsourcing-experiments-made-easy-thanks-to-science-exchange/" TargetMode="External"/><Relationship Id="rId4" Type="http://schemas.openxmlformats.org/officeDocument/2006/relationships/hyperlink" Target="http://piirus.ac.uk/" TargetMode="External"/><Relationship Id="rId9" Type="http://schemas.openxmlformats.org/officeDocument/2006/relationships/hyperlink" Target="https://www.scienceexchange.com/" TargetMode="External"/><Relationship Id="rId14" Type="http://schemas.openxmlformats.org/officeDocument/2006/relationships/hyperlink" Target="http://www.aaa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Collection of Scientific Literature using different sources </a:t>
            </a:r>
            <a:endParaRPr lang="en-US" b="1" dirty="0"/>
          </a:p>
        </p:txBody>
      </p:sp>
      <p:sp>
        <p:nvSpPr>
          <p:cNvPr id="3" name="Subtitle 2"/>
          <p:cNvSpPr>
            <a:spLocks noGrp="1"/>
          </p:cNvSpPr>
          <p:nvPr>
            <p:ph type="subTitle" idx="1"/>
          </p:nvPr>
        </p:nvSpPr>
        <p:spPr/>
        <p:txBody>
          <a:bodyPr/>
          <a:lstStyle/>
          <a:p>
            <a:r>
              <a:rPr lang="en-US" dirty="0" smtClean="0"/>
              <a:t>Course </a:t>
            </a:r>
            <a:r>
              <a:rPr lang="en-US" dirty="0" err="1"/>
              <a:t>I</a:t>
            </a:r>
            <a:r>
              <a:rPr lang="en-US" dirty="0" err="1" smtClean="0"/>
              <a:t>ncharge</a:t>
            </a:r>
            <a:endParaRPr lang="en-US" dirty="0" smtClean="0"/>
          </a:p>
          <a:p>
            <a:r>
              <a:rPr lang="en-US" dirty="0" smtClean="0"/>
              <a:t>Dr. </a:t>
            </a:r>
            <a:r>
              <a:rPr lang="en-US" dirty="0" err="1" smtClean="0"/>
              <a:t>Sumera</a:t>
            </a:r>
            <a:r>
              <a:rPr lang="en-US" dirty="0" smtClean="0"/>
              <a:t> Iqbal</a:t>
            </a:r>
            <a:endParaRPr lang="en-US" dirty="0"/>
          </a:p>
        </p:txBody>
      </p:sp>
    </p:spTree>
    <p:extLst>
      <p:ext uri="{BB962C8B-B14F-4D97-AF65-F5344CB8AC3E}">
        <p14:creationId xmlns:p14="http://schemas.microsoft.com/office/powerpoint/2010/main" val="314866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328" y="414528"/>
            <a:ext cx="10634472" cy="5835587"/>
          </a:xfrm>
        </p:spPr>
        <p:txBody>
          <a:bodyPr>
            <a:normAutofit fontScale="92500" lnSpcReduction="20000"/>
          </a:bodyPr>
          <a:lstStyle/>
          <a:p>
            <a:pPr algn="just"/>
            <a:r>
              <a:rPr lang="en-US" dirty="0" smtClean="0"/>
              <a:t>It is </a:t>
            </a:r>
            <a:r>
              <a:rPr lang="en-US" b="1" dirty="0" smtClean="0"/>
              <a:t>important to note </a:t>
            </a:r>
            <a:r>
              <a:rPr lang="en-US" dirty="0" smtClean="0"/>
              <a:t>that the form that a publication takes no guide to its classification as primary, secondary or tertiary literature. For example, books may belong to any of these three categories. A monograph that presents new ideas as a result of scientific research that has been reviewed by a number of referees (usually called ‘readers’ in the case of a book), will count as primary literature (in effect, a very long scientific paper), whereas an </a:t>
            </a:r>
            <a:r>
              <a:rPr lang="en-US" dirty="0" err="1" smtClean="0"/>
              <a:t>encyclopaedia</a:t>
            </a:r>
            <a:r>
              <a:rPr lang="en-US" dirty="0" smtClean="0"/>
              <a:t> or science magazine article, even if written by a Nobel laureate, is still tertiary literature.</a:t>
            </a:r>
          </a:p>
          <a:p>
            <a:pPr algn="just"/>
            <a:r>
              <a:rPr lang="en-US" dirty="0" smtClean="0"/>
              <a:t>Another example is the case of conference proceedings. Papers presented at international, regional or national conferences, workshops or symposia are considered as primary literature if they are peer-reviewed and published, either as a book of conference proceedings, or as a special issue of a scientific journal. On the other hand, abstracts of papers presented at a conference, or the papers themselves, which have not been peer-reviewed, do not count as primary literature even if they are published in book form. An in-between case is that of conferences where the papers presented are published as peer-reviewed ‘extended abstracts’ (in effect, long summaries of the work that may be formatted in the same way as a journal paper). Normally, such papers present work that is in an advanced stage but not yet complete to an audience of peers for comment and criticism. </a:t>
            </a:r>
            <a:endParaRPr lang="en-US" dirty="0"/>
          </a:p>
        </p:txBody>
      </p:sp>
    </p:spTree>
    <p:extLst>
      <p:ext uri="{BB962C8B-B14F-4D97-AF65-F5344CB8AC3E}">
        <p14:creationId xmlns:p14="http://schemas.microsoft.com/office/powerpoint/2010/main" val="72097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Sources for the literature and 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6611411"/>
              </p:ext>
            </p:extLst>
          </p:nvPr>
        </p:nvGraphicFramePr>
        <p:xfrm>
          <a:off x="838199" y="1763922"/>
          <a:ext cx="10329672" cy="4387331"/>
        </p:xfrm>
        <a:graphic>
          <a:graphicData uri="http://schemas.openxmlformats.org/drawingml/2006/table">
            <a:tbl>
              <a:tblPr/>
              <a:tblGrid>
                <a:gridCol w="3443224"/>
                <a:gridCol w="3443224"/>
                <a:gridCol w="3443224"/>
              </a:tblGrid>
              <a:tr h="437842">
                <a:tc>
                  <a:txBody>
                    <a:bodyPr/>
                    <a:lstStyle/>
                    <a:p>
                      <a:pPr algn="l" fontAlgn="base"/>
                      <a:r>
                        <a:rPr lang="en-US" sz="1100" b="1">
                          <a:solidFill>
                            <a:srgbClr val="333333"/>
                          </a:solidFill>
                          <a:effectLst/>
                          <a:latin typeface="inherit"/>
                        </a:rPr>
                        <a:t>Sources of literature</a:t>
                      </a:r>
                      <a:endParaRPr lang="en-US" sz="1100" b="0">
                        <a:solidFill>
                          <a:srgbClr val="333333"/>
                        </a:solidFill>
                        <a:effectLst/>
                        <a:latin typeface="inherit"/>
                      </a:endParaRPr>
                    </a:p>
                  </a:txBody>
                  <a:tcPr marL="56423" marR="56423" marT="56423" marB="56423" anchor="ctr">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1">
                          <a:solidFill>
                            <a:srgbClr val="333333"/>
                          </a:solidFill>
                          <a:effectLst/>
                          <a:latin typeface="inherit"/>
                        </a:rPr>
                        <a:t>Characteristics</a:t>
                      </a:r>
                      <a:endParaRPr lang="en-US" sz="1100" b="0">
                        <a:solidFill>
                          <a:srgbClr val="333333"/>
                        </a:solidFill>
                        <a:effectLst/>
                        <a:latin typeface="inherit"/>
                      </a:endParaRP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1">
                          <a:solidFill>
                            <a:srgbClr val="333333"/>
                          </a:solidFill>
                          <a:effectLst/>
                          <a:latin typeface="inherit"/>
                        </a:rPr>
                        <a:t>Examples</a:t>
                      </a:r>
                      <a:endParaRPr lang="en-US" sz="1100" b="0">
                        <a:solidFill>
                          <a:srgbClr val="333333"/>
                        </a:solidFill>
                        <a:effectLst/>
                        <a:latin typeface="inherit"/>
                      </a:endParaRP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r>
              <a:tr h="1737827">
                <a:tc>
                  <a:txBody>
                    <a:bodyPr/>
                    <a:lstStyle/>
                    <a:p>
                      <a:pPr algn="l" fontAlgn="base"/>
                      <a:r>
                        <a:rPr lang="en-US" sz="1100" b="0">
                          <a:solidFill>
                            <a:srgbClr val="333333"/>
                          </a:solidFill>
                          <a:effectLst/>
                          <a:latin typeface="inherit"/>
                        </a:rPr>
                        <a:t>Primary sources for the literature</a:t>
                      </a:r>
                    </a:p>
                  </a:txBody>
                  <a:tcPr marL="56423" marR="56423" marT="56423" marB="56423" anchor="ctr">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0">
                          <a:solidFill>
                            <a:srgbClr val="333333"/>
                          </a:solidFill>
                          <a:effectLst/>
                          <a:latin typeface="inherit"/>
                        </a:rPr>
                        <a:t>High level of detail</a:t>
                      </a:r>
                    </a:p>
                    <a:p>
                      <a:pPr algn="l" fontAlgn="base"/>
                      <a:r>
                        <a:rPr lang="en-US" sz="1100" b="0">
                          <a:solidFill>
                            <a:srgbClr val="333333"/>
                          </a:solidFill>
                          <a:effectLst/>
                          <a:latin typeface="inherit"/>
                        </a:rPr>
                        <a:t>Little time needed to publish</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0">
                          <a:solidFill>
                            <a:srgbClr val="333333"/>
                          </a:solidFill>
                          <a:effectLst/>
                          <a:latin typeface="inherit"/>
                        </a:rPr>
                        <a:t>Reports</a:t>
                      </a:r>
                    </a:p>
                    <a:p>
                      <a:pPr algn="l" fontAlgn="base"/>
                      <a:r>
                        <a:rPr lang="en-US" sz="1100" b="0">
                          <a:solidFill>
                            <a:srgbClr val="333333"/>
                          </a:solidFill>
                          <a:effectLst/>
                          <a:latin typeface="inherit"/>
                        </a:rPr>
                        <a:t>Theses</a:t>
                      </a:r>
                    </a:p>
                    <a:p>
                      <a:pPr algn="l" fontAlgn="base"/>
                      <a:r>
                        <a:rPr lang="en-US" sz="1100" b="0">
                          <a:solidFill>
                            <a:srgbClr val="333333"/>
                          </a:solidFill>
                          <a:effectLst/>
                          <a:latin typeface="inherit"/>
                        </a:rPr>
                        <a:t>Emails</a:t>
                      </a:r>
                    </a:p>
                    <a:p>
                      <a:pPr algn="l" fontAlgn="base"/>
                      <a:r>
                        <a:rPr lang="en-US" sz="1100" b="0">
                          <a:solidFill>
                            <a:srgbClr val="333333"/>
                          </a:solidFill>
                          <a:effectLst/>
                          <a:latin typeface="inherit"/>
                        </a:rPr>
                        <a:t>Conference proceedings</a:t>
                      </a:r>
                    </a:p>
                    <a:p>
                      <a:pPr algn="l" fontAlgn="base"/>
                      <a:r>
                        <a:rPr lang="en-US" sz="1100" b="0">
                          <a:solidFill>
                            <a:srgbClr val="333333"/>
                          </a:solidFill>
                          <a:effectLst/>
                          <a:latin typeface="inherit"/>
                        </a:rPr>
                        <a:t>Company reports</a:t>
                      </a:r>
                    </a:p>
                    <a:p>
                      <a:pPr algn="l" fontAlgn="base"/>
                      <a:r>
                        <a:rPr lang="en-US" sz="1100" b="0">
                          <a:solidFill>
                            <a:srgbClr val="333333"/>
                          </a:solidFill>
                          <a:effectLst/>
                          <a:latin typeface="inherit"/>
                        </a:rPr>
                        <a:t>Unpublished manuscript sources</a:t>
                      </a:r>
                    </a:p>
                    <a:p>
                      <a:pPr algn="l" fontAlgn="base"/>
                      <a:r>
                        <a:rPr lang="en-US" sz="1100" b="0">
                          <a:solidFill>
                            <a:srgbClr val="333333"/>
                          </a:solidFill>
                          <a:effectLst/>
                          <a:latin typeface="inherit"/>
                        </a:rPr>
                        <a:t>Some government publications</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r>
              <a:tr h="925336">
                <a:tc>
                  <a:txBody>
                    <a:bodyPr/>
                    <a:lstStyle/>
                    <a:p>
                      <a:pPr algn="l" fontAlgn="base"/>
                      <a:r>
                        <a:rPr lang="en-US" sz="1100" b="0">
                          <a:solidFill>
                            <a:srgbClr val="333333"/>
                          </a:solidFill>
                          <a:effectLst/>
                          <a:latin typeface="inherit"/>
                        </a:rPr>
                        <a:t>Secondary sources for the literature</a:t>
                      </a:r>
                    </a:p>
                  </a:txBody>
                  <a:tcPr marL="56423" marR="56423" marT="56423" marB="56423" anchor="ctr">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0">
                          <a:solidFill>
                            <a:srgbClr val="333333"/>
                          </a:solidFill>
                          <a:effectLst/>
                          <a:latin typeface="inherit"/>
                        </a:rPr>
                        <a:t>Medium level of detail</a:t>
                      </a:r>
                    </a:p>
                    <a:p>
                      <a:pPr algn="l" fontAlgn="base"/>
                      <a:r>
                        <a:rPr lang="en-US" sz="1100" b="0">
                          <a:solidFill>
                            <a:srgbClr val="333333"/>
                          </a:solidFill>
                          <a:effectLst/>
                          <a:latin typeface="inherit"/>
                        </a:rPr>
                        <a:t>Medium time needed to publish</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base"/>
                      <a:r>
                        <a:rPr lang="en-US" sz="1100" b="0" dirty="0">
                          <a:solidFill>
                            <a:srgbClr val="333333"/>
                          </a:solidFill>
                          <a:effectLst/>
                          <a:latin typeface="inherit"/>
                        </a:rPr>
                        <a:t>Journals</a:t>
                      </a:r>
                    </a:p>
                    <a:p>
                      <a:pPr algn="l" fontAlgn="base"/>
                      <a:r>
                        <a:rPr lang="en-US" sz="1100" b="0" dirty="0">
                          <a:solidFill>
                            <a:srgbClr val="333333"/>
                          </a:solidFill>
                          <a:effectLst/>
                          <a:latin typeface="inherit"/>
                        </a:rPr>
                        <a:t>Books</a:t>
                      </a:r>
                    </a:p>
                    <a:p>
                      <a:pPr algn="l" fontAlgn="base"/>
                      <a:r>
                        <a:rPr lang="en-US" sz="1100" b="0" dirty="0">
                          <a:solidFill>
                            <a:srgbClr val="333333"/>
                          </a:solidFill>
                          <a:effectLst/>
                          <a:latin typeface="inherit"/>
                        </a:rPr>
                        <a:t>Newspapers</a:t>
                      </a:r>
                    </a:p>
                    <a:p>
                      <a:pPr algn="l" fontAlgn="base"/>
                      <a:r>
                        <a:rPr lang="en-US" sz="1100" b="0" dirty="0">
                          <a:solidFill>
                            <a:srgbClr val="333333"/>
                          </a:solidFill>
                          <a:effectLst/>
                          <a:latin typeface="inherit"/>
                        </a:rPr>
                        <a:t>Some government publications</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r>
              <a:tr h="1250332">
                <a:tc>
                  <a:txBody>
                    <a:bodyPr/>
                    <a:lstStyle/>
                    <a:p>
                      <a:pPr algn="l" fontAlgn="base"/>
                      <a:r>
                        <a:rPr lang="en-US" sz="1100" b="0">
                          <a:solidFill>
                            <a:srgbClr val="333333"/>
                          </a:solidFill>
                          <a:effectLst/>
                          <a:latin typeface="inherit"/>
                        </a:rPr>
                        <a:t>Tertiary sources for the literature</a:t>
                      </a:r>
                    </a:p>
                  </a:txBody>
                  <a:tcPr marL="56423" marR="56423" marT="56423" marB="56423" anchor="ctr">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a:noFill/>
                    </a:lnB>
                    <a:solidFill>
                      <a:srgbClr val="F0F0F0"/>
                    </a:solidFill>
                  </a:tcPr>
                </a:tc>
                <a:tc>
                  <a:txBody>
                    <a:bodyPr/>
                    <a:lstStyle/>
                    <a:p>
                      <a:pPr algn="l" fontAlgn="base"/>
                      <a:r>
                        <a:rPr lang="en-US" sz="1100" b="0">
                          <a:solidFill>
                            <a:srgbClr val="333333"/>
                          </a:solidFill>
                          <a:effectLst/>
                          <a:latin typeface="inherit"/>
                        </a:rPr>
                        <a:t>Low level of detail</a:t>
                      </a:r>
                    </a:p>
                    <a:p>
                      <a:pPr algn="l" fontAlgn="base"/>
                      <a:r>
                        <a:rPr lang="en-US" sz="1100" b="0">
                          <a:solidFill>
                            <a:srgbClr val="333333"/>
                          </a:solidFill>
                          <a:effectLst/>
                          <a:latin typeface="inherit"/>
                        </a:rPr>
                        <a:t>Considereable amount of time needed to publish</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a:noFill/>
                    </a:lnB>
                    <a:solidFill>
                      <a:srgbClr val="F0F0F0"/>
                    </a:solidFill>
                  </a:tcPr>
                </a:tc>
                <a:tc>
                  <a:txBody>
                    <a:bodyPr/>
                    <a:lstStyle/>
                    <a:p>
                      <a:pPr algn="l" fontAlgn="base"/>
                      <a:r>
                        <a:rPr lang="fr-FR" sz="1100" b="0" dirty="0">
                          <a:solidFill>
                            <a:srgbClr val="333333"/>
                          </a:solidFill>
                          <a:effectLst/>
                          <a:latin typeface="inherit"/>
                        </a:rPr>
                        <a:t>Indexes</a:t>
                      </a:r>
                    </a:p>
                    <a:p>
                      <a:pPr algn="l" fontAlgn="base"/>
                      <a:r>
                        <a:rPr lang="fr-FR" sz="1100" b="0" dirty="0" err="1">
                          <a:solidFill>
                            <a:srgbClr val="333333"/>
                          </a:solidFill>
                          <a:effectLst/>
                          <a:latin typeface="inherit"/>
                        </a:rPr>
                        <a:t>Databases</a:t>
                      </a:r>
                      <a:endParaRPr lang="fr-FR" sz="1100" b="0" dirty="0">
                        <a:solidFill>
                          <a:srgbClr val="333333"/>
                        </a:solidFill>
                        <a:effectLst/>
                        <a:latin typeface="inherit"/>
                      </a:endParaRPr>
                    </a:p>
                    <a:p>
                      <a:pPr algn="l" fontAlgn="base"/>
                      <a:r>
                        <a:rPr lang="fr-FR" sz="1100" b="0" dirty="0">
                          <a:solidFill>
                            <a:srgbClr val="333333"/>
                          </a:solidFill>
                          <a:effectLst/>
                          <a:latin typeface="inherit"/>
                        </a:rPr>
                        <a:t>Catalogues</a:t>
                      </a:r>
                    </a:p>
                    <a:p>
                      <a:pPr algn="l" fontAlgn="base"/>
                      <a:r>
                        <a:rPr lang="fr-FR" sz="1100" b="0" dirty="0" err="1">
                          <a:solidFill>
                            <a:srgbClr val="333333"/>
                          </a:solidFill>
                          <a:effectLst/>
                          <a:latin typeface="inherit"/>
                        </a:rPr>
                        <a:t>Encyclopaedias</a:t>
                      </a:r>
                      <a:endParaRPr lang="fr-FR" sz="1100" b="0" dirty="0">
                        <a:solidFill>
                          <a:srgbClr val="333333"/>
                        </a:solidFill>
                        <a:effectLst/>
                        <a:latin typeface="inherit"/>
                      </a:endParaRPr>
                    </a:p>
                    <a:p>
                      <a:pPr algn="l" fontAlgn="base"/>
                      <a:r>
                        <a:rPr lang="fr-FR" sz="1100" b="0" dirty="0" err="1">
                          <a:solidFill>
                            <a:srgbClr val="333333"/>
                          </a:solidFill>
                          <a:effectLst/>
                          <a:latin typeface="inherit"/>
                        </a:rPr>
                        <a:t>Dictionaries</a:t>
                      </a:r>
                      <a:endParaRPr lang="fr-FR" sz="1100" b="0" dirty="0">
                        <a:solidFill>
                          <a:srgbClr val="333333"/>
                        </a:solidFill>
                        <a:effectLst/>
                        <a:latin typeface="inherit"/>
                      </a:endParaRPr>
                    </a:p>
                    <a:p>
                      <a:pPr algn="l" fontAlgn="base"/>
                      <a:r>
                        <a:rPr lang="fr-FR" sz="1100" b="0" dirty="0">
                          <a:solidFill>
                            <a:srgbClr val="333333"/>
                          </a:solidFill>
                          <a:effectLst/>
                          <a:latin typeface="inherit"/>
                        </a:rPr>
                        <a:t>Bibliographies</a:t>
                      </a:r>
                    </a:p>
                    <a:p>
                      <a:pPr algn="l" fontAlgn="base"/>
                      <a:r>
                        <a:rPr lang="fr-FR" sz="1100" b="0" dirty="0">
                          <a:solidFill>
                            <a:srgbClr val="333333"/>
                          </a:solidFill>
                          <a:effectLst/>
                          <a:latin typeface="inherit"/>
                        </a:rPr>
                        <a:t>Citation indexes</a:t>
                      </a:r>
                    </a:p>
                  </a:txBody>
                  <a:tcPr marL="56423" marR="56423" marT="56423" marB="5642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a:noFill/>
                    </a:lnB>
                    <a:solidFill>
                      <a:srgbClr val="F0F0F0"/>
                    </a:solidFill>
                  </a:tcPr>
                </a:tc>
              </a:tr>
            </a:tbl>
          </a:graphicData>
        </a:graphic>
      </p:graphicFrame>
    </p:spTree>
    <p:extLst>
      <p:ext uri="{BB962C8B-B14F-4D97-AF65-F5344CB8AC3E}">
        <p14:creationId xmlns:p14="http://schemas.microsoft.com/office/powerpoint/2010/main" val="98015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b="1" dirty="0"/>
              <a:t>he P</a:t>
            </a:r>
            <a:r>
              <a:rPr lang="en-US" dirty="0"/>
              <a:t>r</a:t>
            </a:r>
            <a:r>
              <a:rPr lang="en-US" b="1" dirty="0"/>
              <a:t>ocess of </a:t>
            </a:r>
            <a:r>
              <a:rPr lang="en-US" dirty="0"/>
              <a:t>C</a:t>
            </a:r>
            <a:r>
              <a:rPr lang="en-US" b="1" dirty="0"/>
              <a:t>onduct</a:t>
            </a:r>
            <a:r>
              <a:rPr lang="en-US" dirty="0"/>
              <a:t>i</a:t>
            </a:r>
            <a:r>
              <a:rPr lang="en-US" b="1" dirty="0"/>
              <a:t>ng a </a:t>
            </a:r>
            <a:r>
              <a:rPr lang="en-US" dirty="0"/>
              <a:t>Li</a:t>
            </a:r>
            <a:r>
              <a:rPr lang="en-US" b="1" dirty="0"/>
              <a:t>te</a:t>
            </a:r>
            <a:r>
              <a:rPr lang="en-US" dirty="0"/>
              <a:t>r</a:t>
            </a:r>
            <a:r>
              <a:rPr lang="en-US" b="1" dirty="0"/>
              <a:t>atu</a:t>
            </a:r>
            <a:r>
              <a:rPr lang="en-US" dirty="0"/>
              <a:t>r</a:t>
            </a:r>
            <a:r>
              <a:rPr lang="en-US" b="1" dirty="0"/>
              <a:t>e </a:t>
            </a:r>
            <a:r>
              <a:rPr lang="en-US" dirty="0"/>
              <a:t>S</a:t>
            </a:r>
            <a:r>
              <a:rPr lang="en-US" b="1" dirty="0"/>
              <a:t>ea</a:t>
            </a:r>
            <a:r>
              <a:rPr lang="en-US" dirty="0"/>
              <a:t>r</a:t>
            </a:r>
            <a:r>
              <a:rPr lang="en-US" b="1" dirty="0"/>
              <a:t>ch</a:t>
            </a:r>
            <a:endParaRPr lang="en-US" dirty="0"/>
          </a:p>
        </p:txBody>
      </p:sp>
      <p:sp>
        <p:nvSpPr>
          <p:cNvPr id="3" name="Content Placeholder 2"/>
          <p:cNvSpPr>
            <a:spLocks noGrp="1"/>
          </p:cNvSpPr>
          <p:nvPr>
            <p:ph idx="1"/>
          </p:nvPr>
        </p:nvSpPr>
        <p:spPr/>
        <p:txBody>
          <a:bodyPr/>
          <a:lstStyle/>
          <a:p>
            <a:pPr algn="just"/>
            <a:r>
              <a:rPr lang="en-US" dirty="0"/>
              <a:t>Whether you have one or more purposes for conducting a literature review, there is a process for getting from point A to B. That is, there is a process that can take you from knowing little or nothing to understanding something meaningful and informative</a:t>
            </a:r>
            <a:r>
              <a:rPr lang="en-US" dirty="0" smtClean="0"/>
              <a:t>.</a:t>
            </a:r>
          </a:p>
          <a:p>
            <a:r>
              <a:rPr lang="en-US" dirty="0" smtClean="0"/>
              <a:t> </a:t>
            </a:r>
            <a:r>
              <a:rPr lang="en-US" dirty="0"/>
              <a:t>This process may be referred to as conducting a </a:t>
            </a:r>
            <a:r>
              <a:rPr lang="en-US" b="1" dirty="0"/>
              <a:t>literature search</a:t>
            </a:r>
            <a:r>
              <a:rPr lang="en-US" i="1" dirty="0"/>
              <a:t>. </a:t>
            </a:r>
            <a:r>
              <a:rPr lang="en-US" dirty="0"/>
              <a:t>This </a:t>
            </a:r>
            <a:r>
              <a:rPr lang="en-US" dirty="0" smtClean="0"/>
              <a:t>includes</a:t>
            </a:r>
          </a:p>
          <a:p>
            <a:pPr marL="0" indent="0">
              <a:buNone/>
            </a:pPr>
            <a:r>
              <a:rPr lang="en-US" dirty="0" smtClean="0"/>
              <a:t>(</a:t>
            </a:r>
            <a:r>
              <a:rPr lang="en-US" dirty="0"/>
              <a:t>a) determining your focus and </a:t>
            </a:r>
            <a:endParaRPr lang="en-US" dirty="0" smtClean="0"/>
          </a:p>
          <a:p>
            <a:pPr marL="0" indent="0">
              <a:buNone/>
            </a:pPr>
            <a:r>
              <a:rPr lang="en-US" dirty="0" smtClean="0"/>
              <a:t>(</a:t>
            </a:r>
            <a:r>
              <a:rPr lang="en-US" dirty="0"/>
              <a:t>b) searching literature databases. </a:t>
            </a:r>
          </a:p>
        </p:txBody>
      </p:sp>
    </p:spTree>
    <p:extLst>
      <p:ext uri="{BB962C8B-B14F-4D97-AF65-F5344CB8AC3E}">
        <p14:creationId xmlns:p14="http://schemas.microsoft.com/office/powerpoint/2010/main" val="119092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Determining Your Focus</a:t>
            </a:r>
            <a:endParaRPr lang="en-US" dirty="0"/>
          </a:p>
        </p:txBody>
      </p:sp>
      <p:sp>
        <p:nvSpPr>
          <p:cNvPr id="3" name="Content Placeholder 2"/>
          <p:cNvSpPr>
            <a:spLocks noGrp="1"/>
          </p:cNvSpPr>
          <p:nvPr>
            <p:ph idx="1"/>
          </p:nvPr>
        </p:nvSpPr>
        <p:spPr/>
        <p:txBody>
          <a:bodyPr/>
          <a:lstStyle/>
          <a:p>
            <a:pPr marL="0" indent="0">
              <a:buNone/>
            </a:pPr>
            <a:r>
              <a:rPr lang="en-US" dirty="0"/>
              <a:t>Determining your focus for a literature search includes three important activities: </a:t>
            </a:r>
            <a:endParaRPr lang="en-US" dirty="0" smtClean="0"/>
          </a:p>
          <a:p>
            <a:r>
              <a:rPr lang="en-US" dirty="0" smtClean="0"/>
              <a:t>picking </a:t>
            </a:r>
            <a:r>
              <a:rPr lang="en-US" dirty="0"/>
              <a:t>a topic, </a:t>
            </a:r>
            <a:endParaRPr lang="en-US" dirty="0" smtClean="0"/>
          </a:p>
          <a:p>
            <a:r>
              <a:rPr lang="en-US" dirty="0" smtClean="0"/>
              <a:t>making </a:t>
            </a:r>
            <a:r>
              <a:rPr lang="en-US" dirty="0"/>
              <a:t>decisions about what to include and exclude, </a:t>
            </a:r>
            <a:endParaRPr lang="en-US" dirty="0" smtClean="0"/>
          </a:p>
          <a:p>
            <a:r>
              <a:rPr lang="en-US" dirty="0" smtClean="0"/>
              <a:t> </a:t>
            </a:r>
            <a:r>
              <a:rPr lang="en-US" dirty="0"/>
              <a:t>translating the topic into key terms.</a:t>
            </a:r>
          </a:p>
        </p:txBody>
      </p:sp>
    </p:spTree>
    <p:extLst>
      <p:ext uri="{BB962C8B-B14F-4D97-AF65-F5344CB8AC3E}">
        <p14:creationId xmlns:p14="http://schemas.microsoft.com/office/powerpoint/2010/main" val="305802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Searching Literature Databases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Generally speaking, you can search literature electronically or by hand. Certainly, using an online database is far more efficient than searching stacks of journals in the library. Nevertheless, even if you begin your search online, you may find yourself hand searching the reference lists of selected articles to find additional </a:t>
            </a:r>
            <a:endParaRPr lang="en-US" dirty="0" smtClean="0"/>
          </a:p>
          <a:p>
            <a:pPr algn="just"/>
            <a:r>
              <a:rPr lang="en-US" i="1" dirty="0"/>
              <a:t>Searching Online. </a:t>
            </a:r>
            <a:r>
              <a:rPr lang="en-US" dirty="0"/>
              <a:t>There are many possible databases where you can conduct an online literature search, including those noted in the Technology Tips features box, as well as other more generic databases such as Google (google.com) or </a:t>
            </a:r>
            <a:r>
              <a:rPr lang="en-US" dirty="0" err="1"/>
              <a:t>DogPile</a:t>
            </a:r>
            <a:r>
              <a:rPr lang="en-US" dirty="0"/>
              <a:t> (dogpile.com). The following paragraphs highlight examples using the Educational Resources Information Center (ERIC; eric.ed.gov), a database that the U.S. Department of Education has supported for many years and perhaps the most widely used database in education. ERIC contains abstracts of over 1.3 million documents and journal articles dating back to 1966 and is updated several times a week. </a:t>
            </a:r>
            <a:r>
              <a:rPr lang="en-US" dirty="0" smtClean="0"/>
              <a:t>sources</a:t>
            </a:r>
            <a:r>
              <a:rPr lang="en-US" dirty="0"/>
              <a:t>. </a:t>
            </a:r>
            <a:endParaRPr lang="en-US" dirty="0"/>
          </a:p>
        </p:txBody>
      </p:sp>
    </p:spTree>
    <p:extLst>
      <p:ext uri="{BB962C8B-B14F-4D97-AF65-F5344CB8AC3E}">
        <p14:creationId xmlns:p14="http://schemas.microsoft.com/office/powerpoint/2010/main" val="329459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Search engines and curators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err="1" smtClean="0">
                <a:hlinkClick r:id="rId2" tooltip="Bibsonomy"/>
              </a:rPr>
              <a:t>BibSonomy</a:t>
            </a:r>
            <a:r>
              <a:rPr lang="en-US" dirty="0"/>
              <a:t> – Share bookmarks and lists of literature.</a:t>
            </a:r>
          </a:p>
          <a:p>
            <a:pPr fontAlgn="base"/>
            <a:r>
              <a:rPr lang="en-US" dirty="0" err="1">
                <a:hlinkClick r:id="rId3"/>
              </a:rPr>
              <a:t>Biohunter</a:t>
            </a:r>
            <a:r>
              <a:rPr lang="en-US" dirty="0"/>
              <a:t> – Portal with literature search, data statistics, reading, sorting, storing, field expert identification and journal finder.</a:t>
            </a:r>
          </a:p>
          <a:p>
            <a:pPr fontAlgn="base"/>
            <a:r>
              <a:rPr lang="en-US" dirty="0" err="1">
                <a:hlinkClick r:id="rId4" tooltip="Captome"/>
              </a:rPr>
              <a:t>CaptoMe</a:t>
            </a:r>
            <a:r>
              <a:rPr lang="en-US" dirty="0"/>
              <a:t> – Metadata platform with rich biomedical content and information management tools for well-organized research.</a:t>
            </a:r>
          </a:p>
          <a:p>
            <a:pPr fontAlgn="base"/>
            <a:r>
              <a:rPr lang="en-US" dirty="0" err="1">
                <a:hlinkClick r:id="rId5" tooltip="citeulike"/>
              </a:rPr>
              <a:t>CiteUlike</a:t>
            </a:r>
            <a:r>
              <a:rPr lang="en-US" dirty="0"/>
              <a:t> – Search, organize, and share scholarly papers.</a:t>
            </a:r>
          </a:p>
          <a:p>
            <a:pPr fontAlgn="base"/>
            <a:r>
              <a:rPr lang="en-US" dirty="0" err="1">
                <a:hlinkClick r:id="rId6" tooltip="colwiz"/>
              </a:rPr>
              <a:t>Colwiz</a:t>
            </a:r>
            <a:r>
              <a:rPr lang="en-US" dirty="0"/>
              <a:t> – Create citations and bibliography and set up your research groups on the cloud to share files and references.</a:t>
            </a:r>
          </a:p>
          <a:p>
            <a:pPr fontAlgn="base"/>
            <a:r>
              <a:rPr lang="en-US" dirty="0" err="1">
                <a:hlinkClick r:id="rId7" tooltip="Contentmine"/>
              </a:rPr>
              <a:t>ContentMine</a:t>
            </a:r>
            <a:r>
              <a:rPr lang="en-US" dirty="0"/>
              <a:t> – Uses machines to liberate 100,000,000 facts from the scientific literature.</a:t>
            </a:r>
          </a:p>
          <a:p>
            <a:pPr fontAlgn="base"/>
            <a:r>
              <a:rPr lang="en-US" dirty="0">
                <a:hlinkClick r:id="rId8" tooltip="Data Elixir"/>
              </a:rPr>
              <a:t>Data Elixir</a:t>
            </a:r>
            <a:r>
              <a:rPr lang="en-US" dirty="0"/>
              <a:t> – A weekly collection of the best data science news, resources, and inspirations from around the web.</a:t>
            </a:r>
          </a:p>
          <a:p>
            <a:pPr fontAlgn="base"/>
            <a:r>
              <a:rPr lang="en-US" dirty="0" err="1">
                <a:hlinkClick r:id="rId9" tooltip="deepdyve"/>
              </a:rPr>
              <a:t>DeepDyve</a:t>
            </a:r>
            <a:r>
              <a:rPr lang="en-US" dirty="0"/>
              <a:t> – Instant access to the journals you need.</a:t>
            </a:r>
          </a:p>
          <a:p>
            <a:pPr fontAlgn="base"/>
            <a:r>
              <a:rPr lang="en-US" dirty="0" err="1">
                <a:hlinkClick r:id="rId10"/>
              </a:rPr>
              <a:t>Delvehealth</a:t>
            </a:r>
            <a:r>
              <a:rPr lang="en-US" dirty="0"/>
              <a:t> – A data collection of global clinical trials, clinical trial investigator profiles, publications and drug development pipelines.</a:t>
            </a:r>
          </a:p>
          <a:p>
            <a:pPr marL="0" indent="0">
              <a:buNone/>
            </a:pPr>
            <a:endParaRPr lang="en-US" dirty="0"/>
          </a:p>
        </p:txBody>
      </p:sp>
    </p:spTree>
    <p:extLst>
      <p:ext uri="{BB962C8B-B14F-4D97-AF65-F5344CB8AC3E}">
        <p14:creationId xmlns:p14="http://schemas.microsoft.com/office/powerpoint/2010/main" val="126687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fontAlgn="base"/>
            <a:r>
              <a:rPr lang="en-US" dirty="0" smtClean="0">
                <a:hlinkClick r:id="rId2" tooltip="Evidence Finder"/>
              </a:rPr>
              <a:t>EvidenceFinder</a:t>
            </a:r>
            <a:r>
              <a:rPr lang="en-US" dirty="0" smtClean="0"/>
              <a:t> – Enriches your literature exploration by suggesting questions alongside your search results. (</a:t>
            </a:r>
            <a:r>
              <a:rPr lang="en-US" dirty="0" smtClean="0">
                <a:hlinkClick r:id="rId3" tooltip="Search for facts buried in articles with EvidenceFinder"/>
              </a:rPr>
              <a:t>blog post</a:t>
            </a:r>
            <a:r>
              <a:rPr lang="en-US" dirty="0" smtClean="0"/>
              <a:t>)</a:t>
            </a:r>
          </a:p>
          <a:p>
            <a:pPr fontAlgn="base"/>
            <a:r>
              <a:rPr lang="en-US" dirty="0" smtClean="0">
                <a:hlinkClick r:id="rId4"/>
              </a:rPr>
              <a:t>F1000Prime</a:t>
            </a:r>
            <a:r>
              <a:rPr lang="en-US" dirty="0" smtClean="0"/>
              <a:t> – Leading biomedical experts helping scientists to discover, discuss and publish research.</a:t>
            </a:r>
          </a:p>
          <a:p>
            <a:pPr fontAlgn="base"/>
            <a:r>
              <a:rPr lang="en-US" dirty="0" smtClean="0">
                <a:hlinkClick r:id="rId5" tooltip="Google Scholar"/>
              </a:rPr>
              <a:t>Google Scholar</a:t>
            </a:r>
            <a:r>
              <a:rPr lang="en-US" dirty="0" smtClean="0"/>
              <a:t> – Provides a way to broadly search for scholarly literature across disciplines and sources.</a:t>
            </a:r>
          </a:p>
          <a:p>
            <a:pPr fontAlgn="base"/>
            <a:r>
              <a:rPr lang="en-US" dirty="0" err="1" smtClean="0">
                <a:hlinkClick r:id="rId6"/>
              </a:rPr>
              <a:t>Labii</a:t>
            </a:r>
            <a:r>
              <a:rPr lang="en-US" dirty="0" smtClean="0"/>
              <a:t> – A suite of web apps for researchers, including an online app for finding, commenting, rating and managing research papers. (</a:t>
            </a:r>
            <a:r>
              <a:rPr lang="en-US" dirty="0" smtClean="0">
                <a:hlinkClick r:id="rId7"/>
              </a:rPr>
              <a:t>blog post</a:t>
            </a:r>
            <a:r>
              <a:rPr lang="en-US" dirty="0" smtClean="0"/>
              <a:t>)</a:t>
            </a:r>
          </a:p>
          <a:p>
            <a:pPr fontAlgn="base"/>
            <a:r>
              <a:rPr lang="en-US" dirty="0" err="1" smtClean="0">
                <a:hlinkClick r:id="rId8" tooltip="LazyScholar"/>
              </a:rPr>
              <a:t>LazyScholar</a:t>
            </a:r>
            <a:r>
              <a:rPr lang="en-US" dirty="0" smtClean="0"/>
              <a:t> – Chrome extension to help your literature search.</a:t>
            </a:r>
          </a:p>
          <a:p>
            <a:pPr fontAlgn="base"/>
            <a:r>
              <a:rPr lang="en-US" dirty="0" err="1" smtClean="0">
                <a:hlinkClick r:id="rId9"/>
              </a:rPr>
              <a:t>LiteracyTool</a:t>
            </a:r>
            <a:r>
              <a:rPr lang="en-US" dirty="0" smtClean="0"/>
              <a:t> – Educational web-platform helping with the discovery, understanding, and exploration of your scientific topics of interest.</a:t>
            </a:r>
          </a:p>
          <a:p>
            <a:pPr fontAlgn="base"/>
            <a:r>
              <a:rPr lang="en-US" dirty="0" err="1" smtClean="0">
                <a:hlinkClick r:id="rId10" tooltip="Mendeley"/>
              </a:rPr>
              <a:t>Mendeley</a:t>
            </a:r>
            <a:r>
              <a:rPr lang="en-US" dirty="0" smtClean="0"/>
              <a:t> – A unique platform comprising a social network, reference manager, article visualization tools.</a:t>
            </a:r>
          </a:p>
          <a:p>
            <a:pPr fontAlgn="base"/>
            <a:r>
              <a:rPr lang="en-US" dirty="0" smtClean="0">
                <a:hlinkClick r:id="rId11" tooltip="Microsoft Research Search"/>
              </a:rPr>
              <a:t>Microsoft Academic Search</a:t>
            </a:r>
            <a:r>
              <a:rPr lang="en-US" dirty="0" smtClean="0"/>
              <a:t> – Find information about academic papers, authors, conferences, journals, and organizations from multiple sources.</a:t>
            </a:r>
          </a:p>
          <a:p>
            <a:pPr fontAlgn="base"/>
            <a:r>
              <a:rPr lang="en-US" dirty="0" err="1" smtClean="0">
                <a:hlinkClick r:id="rId12" tooltip="MyScienceWork"/>
              </a:rPr>
              <a:t>MyScienceWork</a:t>
            </a:r>
            <a:r>
              <a:rPr lang="en-US" dirty="0" smtClean="0"/>
              <a:t> – Diffuse scientific information and knowledge in a free and accessible way.</a:t>
            </a:r>
          </a:p>
          <a:p>
            <a:pPr fontAlgn="base"/>
            <a:r>
              <a:rPr lang="en-US" dirty="0" err="1" smtClean="0">
                <a:hlinkClick r:id="rId13" tooltip="nowomics"/>
              </a:rPr>
              <a:t>Nowomics</a:t>
            </a:r>
            <a:r>
              <a:rPr lang="en-US" dirty="0" smtClean="0"/>
              <a:t> – Follow genes, proteins and processes to keep up with the latest papers and data relevant to your research.</a:t>
            </a:r>
          </a:p>
          <a:p>
            <a:pPr fontAlgn="base"/>
            <a:r>
              <a:rPr lang="en-US" dirty="0" err="1" smtClean="0">
                <a:hlinkClick r:id="rId14" tooltip="Paperity"/>
              </a:rPr>
              <a:t>Paperity</a:t>
            </a:r>
            <a:r>
              <a:rPr lang="en-US" dirty="0" smtClean="0"/>
              <a:t> – Aggregator of open access papers and journals</a:t>
            </a:r>
          </a:p>
          <a:p>
            <a:pPr fontAlgn="base"/>
            <a:r>
              <a:rPr lang="en-US" dirty="0" err="1" smtClean="0">
                <a:hlinkClick r:id="rId15" tooltip="Paperscape"/>
              </a:rPr>
              <a:t>Paperscape</a:t>
            </a:r>
            <a:r>
              <a:rPr lang="en-US" dirty="0" smtClean="0"/>
              <a:t> – </a:t>
            </a:r>
            <a:r>
              <a:rPr lang="en-US" dirty="0" err="1" smtClean="0"/>
              <a:t>Visualise</a:t>
            </a:r>
            <a:r>
              <a:rPr lang="en-US" dirty="0" smtClean="0"/>
              <a:t> the </a:t>
            </a:r>
            <a:r>
              <a:rPr lang="en-US" dirty="0" err="1" smtClean="0"/>
              <a:t>arXiv</a:t>
            </a:r>
            <a:r>
              <a:rPr lang="en-US" dirty="0" smtClean="0"/>
              <a:t>, an open, online repository for scientific research papers.</a:t>
            </a:r>
          </a:p>
        </p:txBody>
      </p:sp>
    </p:spTree>
    <p:extLst>
      <p:ext uri="{BB962C8B-B14F-4D97-AF65-F5344CB8AC3E}">
        <p14:creationId xmlns:p14="http://schemas.microsoft.com/office/powerpoint/2010/main" val="3816831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8912"/>
            <a:ext cx="10515600" cy="6071616"/>
          </a:xfrm>
        </p:spPr>
        <p:txBody>
          <a:bodyPr>
            <a:normAutofit fontScale="55000" lnSpcReduction="20000"/>
          </a:bodyPr>
          <a:lstStyle/>
          <a:p>
            <a:pPr fontAlgn="base"/>
            <a:r>
              <a:rPr lang="en-US" dirty="0" smtClean="0">
                <a:hlinkClick r:id="rId2" tooltip="Pubchase"/>
              </a:rPr>
              <a:t>PubChase</a:t>
            </a:r>
            <a:r>
              <a:rPr lang="en-US" dirty="0" smtClean="0"/>
              <a:t> – Life sciences and medical literature recommendations engine. (</a:t>
            </a:r>
            <a:r>
              <a:rPr lang="en-US" dirty="0" smtClean="0">
                <a:hlinkClick r:id="rId3" tooltip="Zappy Lab opens the way to mobile apps for researchers"/>
              </a:rPr>
              <a:t>blog post</a:t>
            </a:r>
            <a:r>
              <a:rPr lang="en-US" dirty="0" smtClean="0"/>
              <a:t>)</a:t>
            </a:r>
          </a:p>
          <a:p>
            <a:pPr fontAlgn="base"/>
            <a:r>
              <a:rPr lang="en-US" dirty="0" err="1" smtClean="0">
                <a:hlinkClick r:id="rId4" tooltip="Pubniche"/>
              </a:rPr>
              <a:t>PubNiche</a:t>
            </a:r>
            <a:r>
              <a:rPr lang="en-US" dirty="0" smtClean="0"/>
              <a:t> – A scientific research news curator.</a:t>
            </a:r>
          </a:p>
          <a:p>
            <a:pPr fontAlgn="base"/>
            <a:r>
              <a:rPr lang="en-US" dirty="0" err="1" smtClean="0">
                <a:hlinkClick r:id="rId5" tooltip="Pubpeer"/>
              </a:rPr>
              <a:t>PubPeer</a:t>
            </a:r>
            <a:r>
              <a:rPr lang="en-US" dirty="0" smtClean="0"/>
              <a:t> – Search for publications and provide feedback and/or start a conversation anonymously.</a:t>
            </a:r>
          </a:p>
          <a:p>
            <a:pPr fontAlgn="base"/>
            <a:r>
              <a:rPr lang="en-US" dirty="0" err="1" smtClean="0">
                <a:hlinkClick r:id="rId6" tooltip="ReadCube"/>
              </a:rPr>
              <a:t>ReadCube</a:t>
            </a:r>
            <a:r>
              <a:rPr lang="en-US" dirty="0" smtClean="0"/>
              <a:t> – Read, manage &amp; discover new literature.</a:t>
            </a:r>
          </a:p>
          <a:p>
            <a:pPr fontAlgn="base"/>
            <a:r>
              <a:rPr lang="en-US" dirty="0" smtClean="0">
                <a:hlinkClick r:id="rId7"/>
              </a:rPr>
              <a:t>Research Professional </a:t>
            </a:r>
            <a:r>
              <a:rPr lang="en-US" dirty="0" smtClean="0"/>
              <a:t>– Source of intelligence on funding opportunities and research policy.</a:t>
            </a:r>
          </a:p>
          <a:p>
            <a:pPr fontAlgn="base"/>
            <a:r>
              <a:rPr lang="en-US" dirty="0" err="1" smtClean="0">
                <a:hlinkClick r:id="rId8" tooltip="scicurve"/>
              </a:rPr>
              <a:t>Scicurve</a:t>
            </a:r>
            <a:r>
              <a:rPr lang="en-US" dirty="0" smtClean="0"/>
              <a:t> – Transforms systematic literature review into interactive and comprehensible environment.</a:t>
            </a:r>
          </a:p>
          <a:p>
            <a:pPr fontAlgn="base"/>
            <a:r>
              <a:rPr lang="en-US" dirty="0" err="1" smtClean="0">
                <a:hlinkClick r:id="rId9" tooltip="ScienceScape"/>
              </a:rPr>
              <a:t>Sciencescape</a:t>
            </a:r>
            <a:r>
              <a:rPr lang="en-US" dirty="0" smtClean="0"/>
              <a:t> – Innovation in the exploration of papers and authors.</a:t>
            </a:r>
          </a:p>
          <a:p>
            <a:pPr fontAlgn="base"/>
            <a:r>
              <a:rPr lang="en-US" dirty="0" smtClean="0">
                <a:hlinkClick r:id="rId10" tooltip="Scientific Journal Finder"/>
              </a:rPr>
              <a:t>Scientific Journal Finder </a:t>
            </a:r>
            <a:r>
              <a:rPr lang="en-US" dirty="0" smtClean="0"/>
              <a:t>(</a:t>
            </a:r>
            <a:r>
              <a:rPr lang="en-US" dirty="0" err="1" smtClean="0"/>
              <a:t>SJFinder</a:t>
            </a:r>
            <a:r>
              <a:rPr lang="en-US" dirty="0" smtClean="0"/>
              <a:t>) – A collection of tools including a journal search engine and rating which recommends a list of journals based on title and abstract of scientific manuscript, website builder, .(blog post)</a:t>
            </a:r>
          </a:p>
          <a:p>
            <a:pPr fontAlgn="base"/>
            <a:r>
              <a:rPr lang="en-US" dirty="0" err="1" smtClean="0">
                <a:hlinkClick r:id="rId11"/>
              </a:rPr>
              <a:t>SciFeed</a:t>
            </a:r>
            <a:r>
              <a:rPr lang="en-US" dirty="0" smtClean="0"/>
              <a:t> – Uses various data sources and natural language processing to identify important new scientific advances.</a:t>
            </a:r>
          </a:p>
          <a:p>
            <a:pPr fontAlgn="base"/>
            <a:r>
              <a:rPr lang="en-US" dirty="0" err="1" smtClean="0">
                <a:hlinkClick r:id="rId12"/>
              </a:rPr>
              <a:t>SciVal</a:t>
            </a:r>
            <a:r>
              <a:rPr lang="en-US" dirty="0" smtClean="0">
                <a:hlinkClick r:id="rId12"/>
              </a:rPr>
              <a:t> Funding</a:t>
            </a:r>
            <a:r>
              <a:rPr lang="en-US" dirty="0" smtClean="0"/>
              <a:t>  – Comprehensive source of funding information.</a:t>
            </a:r>
          </a:p>
          <a:p>
            <a:pPr fontAlgn="base"/>
            <a:r>
              <a:rPr lang="en-US" dirty="0" err="1" smtClean="0">
                <a:hlinkClick r:id="rId13" tooltip="Scizzle"/>
              </a:rPr>
              <a:t>Scizzle</a:t>
            </a:r>
            <a:r>
              <a:rPr lang="en-US" dirty="0" smtClean="0"/>
              <a:t> – Curator that automagically finds new and relevant research papers. (</a:t>
            </a:r>
            <a:r>
              <a:rPr lang="en-US" dirty="0" smtClean="0">
                <a:hlinkClick r:id="rId14" tooltip="Scizzle, a new scientific paper aggregator"/>
              </a:rPr>
              <a:t>blog post</a:t>
            </a:r>
            <a:r>
              <a:rPr lang="en-US" dirty="0" smtClean="0"/>
              <a:t>)</a:t>
            </a:r>
          </a:p>
          <a:p>
            <a:pPr fontAlgn="base"/>
            <a:r>
              <a:rPr lang="en-US" dirty="0" err="1" smtClean="0">
                <a:hlinkClick r:id="rId15" tooltip="sparrho"/>
              </a:rPr>
              <a:t>Sparrho</a:t>
            </a:r>
            <a:r>
              <a:rPr lang="en-US" dirty="0" smtClean="0"/>
              <a:t> – Personalized recommendation engine for science – allowing you to keep a bird’s eye view on all things scientific.</a:t>
            </a:r>
          </a:p>
          <a:p>
            <a:pPr fontAlgn="base"/>
            <a:r>
              <a:rPr lang="en-US" dirty="0" smtClean="0">
                <a:hlinkClick r:id="rId16" tooltip="SSRN"/>
              </a:rPr>
              <a:t>SSRN</a:t>
            </a:r>
            <a:r>
              <a:rPr lang="en-US" dirty="0" smtClean="0"/>
              <a:t> – Multi-disciplinary online repository of scholarly research and related materials in social sciences.</a:t>
            </a:r>
          </a:p>
          <a:p>
            <a:pPr fontAlgn="base"/>
            <a:r>
              <a:rPr lang="en-US" dirty="0" smtClean="0">
                <a:hlinkClick r:id="rId17"/>
              </a:rPr>
              <a:t>Stork</a:t>
            </a:r>
            <a:r>
              <a:rPr lang="en-US" dirty="0" smtClean="0"/>
              <a:t> – Notifies users new publications and grants based on the users’ own keywords.</a:t>
            </a:r>
          </a:p>
          <a:p>
            <a:pPr fontAlgn="base"/>
            <a:r>
              <a:rPr lang="en-US" dirty="0" err="1" smtClean="0">
                <a:hlinkClick r:id="rId18"/>
              </a:rPr>
              <a:t>Symplur</a:t>
            </a:r>
            <a:r>
              <a:rPr lang="en-US" dirty="0" smtClean="0"/>
              <a:t> – Connecting the dots in healthcare social media.</a:t>
            </a:r>
          </a:p>
          <a:p>
            <a:pPr fontAlgn="base"/>
            <a:r>
              <a:rPr lang="en-US" dirty="0" smtClean="0">
                <a:hlinkClick r:id="rId19" tooltip="wikijournalclub"/>
              </a:rPr>
              <a:t>Wiki Journal Club</a:t>
            </a:r>
            <a:r>
              <a:rPr lang="en-US" dirty="0" smtClean="0"/>
              <a:t> – Open, user-reviewed summaries of the top studies in medical research.</a:t>
            </a:r>
          </a:p>
          <a:p>
            <a:pPr fontAlgn="base"/>
            <a:r>
              <a:rPr lang="en-US" u="sng" dirty="0" err="1" smtClean="0">
                <a:hlinkClick r:id="rId20" tooltip="Zotero"/>
              </a:rPr>
              <a:t>Zotero</a:t>
            </a:r>
            <a:r>
              <a:rPr lang="en-US" dirty="0" smtClean="0"/>
              <a:t> – Helps you collect, organize, cite, and share your research sources.</a:t>
            </a:r>
          </a:p>
          <a:p>
            <a:endParaRPr lang="en-US" dirty="0" smtClean="0"/>
          </a:p>
          <a:p>
            <a:endParaRPr lang="en-US" dirty="0"/>
          </a:p>
        </p:txBody>
      </p:sp>
    </p:spTree>
    <p:extLst>
      <p:ext uri="{BB962C8B-B14F-4D97-AF65-F5344CB8AC3E}">
        <p14:creationId xmlns:p14="http://schemas.microsoft.com/office/powerpoint/2010/main" val="47007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Connect with experts and researchers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hlinkClick r:id="rId2" tooltip="Academia"/>
              </a:rPr>
              <a:t>Academia</a:t>
            </a:r>
            <a:r>
              <a:rPr lang="en-US" dirty="0"/>
              <a:t> – A place to share and follow research and researchers.</a:t>
            </a:r>
          </a:p>
          <a:p>
            <a:pPr fontAlgn="base"/>
            <a:r>
              <a:rPr lang="en-US" u="sng" dirty="0" err="1">
                <a:hlinkClick r:id="rId3" tooltip="AcademicJoy"/>
              </a:rPr>
              <a:t>AcademicJoy</a:t>
            </a:r>
            <a:r>
              <a:rPr lang="en-US" dirty="0"/>
              <a:t> – Share research ideas and story in research and innovation.</a:t>
            </a:r>
          </a:p>
          <a:p>
            <a:pPr fontAlgn="base"/>
            <a:r>
              <a:rPr lang="en-US" dirty="0" err="1">
                <a:hlinkClick r:id="rId4" tooltip="Addgene"/>
              </a:rPr>
              <a:t>Addgene</a:t>
            </a:r>
            <a:r>
              <a:rPr lang="en-US" dirty="0"/>
              <a:t> – Connect with other researchers through this plasmid sharing platform.</a:t>
            </a:r>
          </a:p>
          <a:p>
            <a:pPr fontAlgn="base"/>
            <a:r>
              <a:rPr lang="en-US" dirty="0" err="1">
                <a:hlinkClick r:id="rId5" tooltip="Assaydepot"/>
              </a:rPr>
              <a:t>AssayDepot</a:t>
            </a:r>
            <a:r>
              <a:rPr lang="en-US" dirty="0"/>
              <a:t> – Pharmaceutical marketplace for life science research services.</a:t>
            </a:r>
          </a:p>
          <a:p>
            <a:pPr fontAlgn="base"/>
            <a:r>
              <a:rPr lang="en-US" dirty="0" err="1">
                <a:hlinkClick r:id="rId6" tooltip="Benchling"/>
              </a:rPr>
              <a:t>Benchling</a:t>
            </a:r>
            <a:r>
              <a:rPr lang="en-US" dirty="0"/>
              <a:t> – Life science data management and collaboration platform.</a:t>
            </a:r>
          </a:p>
          <a:p>
            <a:pPr fontAlgn="base"/>
            <a:r>
              <a:rPr lang="en-US" dirty="0" err="1">
                <a:hlinkClick r:id="rId7" tooltip="biomedusa"/>
              </a:rPr>
              <a:t>BiomedUSA</a:t>
            </a:r>
            <a:r>
              <a:rPr lang="en-US" dirty="0"/>
              <a:t> – Global open access hub for sharing and licensing of Biological Research Materials and related technologies.</a:t>
            </a:r>
          </a:p>
          <a:p>
            <a:pPr fontAlgn="base"/>
            <a:r>
              <a:rPr lang="en-US" dirty="0" err="1">
                <a:hlinkClick r:id="rId8" tooltip="Biowebspin"/>
              </a:rPr>
              <a:t>Biowebspin</a:t>
            </a:r>
            <a:r>
              <a:rPr lang="en-US" dirty="0"/>
              <a:t> – Platform in life science worldwide to networks, work, look up information.</a:t>
            </a:r>
          </a:p>
          <a:p>
            <a:pPr fontAlgn="base"/>
            <a:r>
              <a:rPr lang="en-US" dirty="0" err="1">
                <a:hlinkClick r:id="rId9" tooltip="Cureus"/>
              </a:rPr>
              <a:t>Cureus</a:t>
            </a:r>
            <a:r>
              <a:rPr lang="en-US" dirty="0"/>
              <a:t> – A free and open access the medical journal and a place for physicians to build a digital CV.</a:t>
            </a:r>
          </a:p>
          <a:p>
            <a:pPr fontAlgn="base"/>
            <a:r>
              <a:rPr lang="en-US" dirty="0">
                <a:hlinkClick r:id="rId10" tooltip="direct2experts"/>
              </a:rPr>
              <a:t>Direct2experts</a:t>
            </a:r>
            <a:r>
              <a:rPr lang="en-US" dirty="0"/>
              <a:t> – A federated network of biomedical research expertise.</a:t>
            </a:r>
          </a:p>
          <a:p>
            <a:pPr fontAlgn="base"/>
            <a:r>
              <a:rPr lang="en-US" dirty="0" err="1">
                <a:hlinkClick r:id="rId11" tooltip="Expertnet"/>
              </a:rPr>
              <a:t>Expertnet</a:t>
            </a:r>
            <a:r>
              <a:rPr lang="en-US" dirty="0"/>
              <a:t> – Helps you locate experts in Florida universities.</a:t>
            </a:r>
          </a:p>
          <a:p>
            <a:pPr fontAlgn="base"/>
            <a:r>
              <a:rPr lang="en-US" dirty="0" err="1">
                <a:hlinkClick r:id="rId12" tooltip="Gobaleventslist"/>
              </a:rPr>
              <a:t>GlobalEventList</a:t>
            </a:r>
            <a:r>
              <a:rPr lang="en-US" dirty="0"/>
              <a:t> – A comprehensive directory of scientific events worldwide.</a:t>
            </a:r>
          </a:p>
          <a:p>
            <a:endParaRPr lang="en-US" dirty="0"/>
          </a:p>
        </p:txBody>
      </p:sp>
    </p:spTree>
    <p:extLst>
      <p:ext uri="{BB962C8B-B14F-4D97-AF65-F5344CB8AC3E}">
        <p14:creationId xmlns:p14="http://schemas.microsoft.com/office/powerpoint/2010/main" val="154181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0016"/>
            <a:ext cx="10515600" cy="5286947"/>
          </a:xfrm>
        </p:spPr>
        <p:txBody>
          <a:bodyPr>
            <a:normAutofit fontScale="62500" lnSpcReduction="20000"/>
          </a:bodyPr>
          <a:lstStyle/>
          <a:p>
            <a:pPr fontAlgn="base"/>
            <a:r>
              <a:rPr lang="en-US" u="sng" dirty="0" err="1">
                <a:hlinkClick r:id="rId2" tooltip="Innocentive"/>
              </a:rPr>
              <a:t>Innocentive</a:t>
            </a:r>
            <a:r>
              <a:rPr lang="en-US" dirty="0"/>
              <a:t> – Helps clients to engage a world of creative and diverse on-demand talent to rapidly generate novel ideas and solve important problems.</a:t>
            </a:r>
          </a:p>
          <a:p>
            <a:pPr fontAlgn="base"/>
            <a:r>
              <a:rPr lang="en-US" dirty="0">
                <a:hlinkClick r:id="rId3"/>
              </a:rPr>
              <a:t>Journal of Brief Ideas</a:t>
            </a:r>
            <a:r>
              <a:rPr lang="en-US" dirty="0"/>
              <a:t> – Provides a place for short ideas to be described – in 200 words or less -, archived, searchable and citable.</a:t>
            </a:r>
          </a:p>
          <a:p>
            <a:pPr fontAlgn="base"/>
            <a:r>
              <a:rPr lang="en-US" dirty="0" err="1">
                <a:hlinkClick r:id="rId4" tooltip="Kaggle"/>
              </a:rPr>
              <a:t>Kaggle</a:t>
            </a:r>
            <a:r>
              <a:rPr lang="en-US" dirty="0"/>
              <a:t> – Connect with </a:t>
            </a:r>
            <a:r>
              <a:rPr lang="en-US" dirty="0" err="1"/>
              <a:t>organisation</a:t>
            </a:r>
            <a:r>
              <a:rPr lang="en-US" dirty="0"/>
              <a:t> in need of data prediction algorithms through open competitions for the best code. (</a:t>
            </a:r>
            <a:r>
              <a:rPr lang="en-US" dirty="0">
                <a:hlinkClick r:id="rId5" tooltip="Crowdsourcing scientific skills: Kaggle and data modeling"/>
              </a:rPr>
              <a:t>blog post</a:t>
            </a:r>
            <a:r>
              <a:rPr lang="en-US" dirty="0"/>
              <a:t>)</a:t>
            </a:r>
          </a:p>
          <a:p>
            <a:pPr fontAlgn="base"/>
            <a:r>
              <a:rPr lang="en-US" dirty="0" err="1">
                <a:hlinkClick r:id="rId6" tooltip="Labroots"/>
              </a:rPr>
              <a:t>LabRoots</a:t>
            </a:r>
            <a:r>
              <a:rPr lang="en-US" dirty="0"/>
              <a:t> – Social network for researchers.</a:t>
            </a:r>
          </a:p>
          <a:p>
            <a:pPr fontAlgn="base"/>
            <a:r>
              <a:rPr lang="en-US" dirty="0" err="1">
                <a:hlinkClick r:id="rId7"/>
              </a:rPr>
              <a:t>LabsExplorer</a:t>
            </a:r>
            <a:r>
              <a:rPr lang="en-US" dirty="0"/>
              <a:t> – Search for R&amp;D partners, increase your visibility and gain financing.</a:t>
            </a:r>
          </a:p>
          <a:p>
            <a:pPr fontAlgn="base"/>
            <a:r>
              <a:rPr lang="en-US" dirty="0" err="1">
                <a:hlinkClick r:id="rId8"/>
              </a:rPr>
              <a:t>LabWorm</a:t>
            </a:r>
            <a:r>
              <a:rPr lang="en-US" dirty="0"/>
              <a:t> – Featuring the best scientific tools, updated weekly and </a:t>
            </a:r>
            <a:r>
              <a:rPr lang="en-US" dirty="0" err="1"/>
              <a:t>upvoted</a:t>
            </a:r>
            <a:r>
              <a:rPr lang="en-US" dirty="0"/>
              <a:t> by the community. (</a:t>
            </a:r>
            <a:r>
              <a:rPr lang="en-US" dirty="0">
                <a:hlinkClick r:id="rId9"/>
              </a:rPr>
              <a:t>blog post</a:t>
            </a:r>
            <a:r>
              <a:rPr lang="en-US" dirty="0"/>
              <a:t>)</a:t>
            </a:r>
          </a:p>
          <a:p>
            <a:pPr fontAlgn="base"/>
            <a:r>
              <a:rPr lang="en-US" dirty="0">
                <a:hlinkClick r:id="rId10"/>
              </a:rPr>
              <a:t>LifeScience.net </a:t>
            </a:r>
            <a:r>
              <a:rPr lang="en-US" dirty="0"/>
              <a:t>– Online platform for professional networking and sharing of knowledge in life sciences.</a:t>
            </a:r>
          </a:p>
          <a:p>
            <a:pPr fontAlgn="base"/>
            <a:r>
              <a:rPr lang="en-US" b="1" dirty="0" err="1">
                <a:hlinkClick r:id="rId11" tooltip="Linkedin"/>
              </a:rPr>
              <a:t>Linkedin</a:t>
            </a:r>
            <a:r>
              <a:rPr lang="en-US" b="1" dirty="0"/>
              <a:t> – Professional networking site for all.</a:t>
            </a:r>
          </a:p>
          <a:p>
            <a:pPr fontAlgn="base"/>
            <a:r>
              <a:rPr lang="en-US" dirty="0">
                <a:hlinkClick r:id="rId12" tooltip="Loop"/>
              </a:rPr>
              <a:t>Loop</a:t>
            </a:r>
            <a:r>
              <a:rPr lang="en-US" dirty="0"/>
              <a:t> – Open, cross-platform network for researchers and academics from the Frontiers journals.</a:t>
            </a:r>
          </a:p>
          <a:p>
            <a:pPr fontAlgn="base"/>
            <a:r>
              <a:rPr lang="en-US" dirty="0" err="1">
                <a:hlinkClick r:id="rId13" tooltip="Malariaworld"/>
              </a:rPr>
              <a:t>MalariaWorld</a:t>
            </a:r>
            <a:r>
              <a:rPr lang="en-US" dirty="0"/>
              <a:t> – The world’s scientific and social network for malaria professionals.</a:t>
            </a:r>
          </a:p>
          <a:p>
            <a:pPr fontAlgn="base"/>
            <a:r>
              <a:rPr lang="en-US" dirty="0" err="1">
                <a:hlinkClick r:id="rId14" tooltip="Mendeley"/>
              </a:rPr>
              <a:t>Mendeley</a:t>
            </a:r>
            <a:r>
              <a:rPr lang="en-US" dirty="0"/>
              <a:t> – A unique platform comprising a social network, reference manager, article visualization tools</a:t>
            </a:r>
          </a:p>
          <a:p>
            <a:pPr fontAlgn="base"/>
            <a:r>
              <a:rPr lang="en-US" dirty="0" err="1">
                <a:hlinkClick r:id="rId15" tooltip="Mysciencework"/>
              </a:rPr>
              <a:t>MyScienceWork</a:t>
            </a:r>
            <a:r>
              <a:rPr lang="en-US" dirty="0"/>
              <a:t> – Diffuse scientific information and knowledge in a free and accessible way.</a:t>
            </a:r>
          </a:p>
          <a:p>
            <a:pPr marL="0" indent="0">
              <a:buNone/>
            </a:pPr>
            <a:endParaRPr lang="en-US" dirty="0"/>
          </a:p>
        </p:txBody>
      </p:sp>
    </p:spTree>
    <p:extLst>
      <p:ext uri="{BB962C8B-B14F-4D97-AF65-F5344CB8AC3E}">
        <p14:creationId xmlns:p14="http://schemas.microsoft.com/office/powerpoint/2010/main" val="104172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p:txBody>
          <a:bodyPr/>
          <a:lstStyle/>
          <a:p>
            <a:r>
              <a:rPr lang="en-US" i="1" dirty="0"/>
              <a:t>The Literature</a:t>
            </a:r>
            <a:r>
              <a:rPr lang="en-US" dirty="0"/>
              <a:t> refers to the collection of scholarly writings on a topic. This includes </a:t>
            </a:r>
            <a:endParaRPr lang="en-US" dirty="0" smtClean="0"/>
          </a:p>
          <a:p>
            <a:r>
              <a:rPr lang="en-US" dirty="0" smtClean="0"/>
              <a:t>peer-reviewed </a:t>
            </a:r>
            <a:r>
              <a:rPr lang="en-US" dirty="0"/>
              <a:t>articles, </a:t>
            </a:r>
            <a:endParaRPr lang="en-US" dirty="0" smtClean="0"/>
          </a:p>
          <a:p>
            <a:r>
              <a:rPr lang="en-US" dirty="0" smtClean="0"/>
              <a:t>books</a:t>
            </a:r>
            <a:r>
              <a:rPr lang="en-US" dirty="0"/>
              <a:t>, </a:t>
            </a:r>
            <a:endParaRPr lang="en-US" dirty="0" smtClean="0"/>
          </a:p>
          <a:p>
            <a:r>
              <a:rPr lang="en-US" dirty="0" smtClean="0"/>
              <a:t>dissertations</a:t>
            </a:r>
          </a:p>
          <a:p>
            <a:r>
              <a:rPr lang="en-US" dirty="0" smtClean="0"/>
              <a:t> </a:t>
            </a:r>
            <a:r>
              <a:rPr lang="en-US" dirty="0"/>
              <a:t>and conference papers.</a:t>
            </a:r>
          </a:p>
        </p:txBody>
      </p:sp>
    </p:spTree>
    <p:extLst>
      <p:ext uri="{BB962C8B-B14F-4D97-AF65-F5344CB8AC3E}">
        <p14:creationId xmlns:p14="http://schemas.microsoft.com/office/powerpoint/2010/main" val="3850218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fontAlgn="base"/>
            <a:r>
              <a:rPr lang="en-US" dirty="0" err="1">
                <a:hlinkClick r:id="rId2" tooltip="nanohub"/>
              </a:rPr>
              <a:t>nanoHUB</a:t>
            </a:r>
            <a:r>
              <a:rPr lang="en-US" dirty="0"/>
              <a:t> – Centralized platform for computational nanotechnology research, education, and collaboration.</a:t>
            </a:r>
          </a:p>
          <a:p>
            <a:pPr fontAlgn="base"/>
            <a:r>
              <a:rPr lang="en-US" dirty="0">
                <a:hlinkClick r:id="rId3" tooltip="Open Science Framework"/>
              </a:rPr>
              <a:t>Open Science Framework</a:t>
            </a:r>
            <a:r>
              <a:rPr lang="en-US" dirty="0"/>
              <a:t> – Gathers a network of research documents, a version control system, and a collaboration software.</a:t>
            </a:r>
          </a:p>
          <a:p>
            <a:pPr fontAlgn="base"/>
            <a:r>
              <a:rPr lang="en-US" dirty="0" err="1">
                <a:hlinkClick r:id="rId4" tooltip="Piirus"/>
              </a:rPr>
              <a:t>Piirus</a:t>
            </a:r>
            <a:r>
              <a:rPr lang="en-US" dirty="0"/>
              <a:t> – Helps researchers meet potential collaborators, build networks and develop their core research.</a:t>
            </a:r>
          </a:p>
          <a:p>
            <a:pPr fontAlgn="base"/>
            <a:r>
              <a:rPr lang="en-US" dirty="0" err="1">
                <a:hlinkClick r:id="rId5"/>
              </a:rPr>
              <a:t>Profeza</a:t>
            </a:r>
            <a:r>
              <a:rPr lang="en-US" dirty="0"/>
              <a:t> – Showcasing the unvalued work behind each article to provide new, more accurate way of evaluating researchers.</a:t>
            </a:r>
          </a:p>
          <a:p>
            <a:pPr fontAlgn="base"/>
            <a:r>
              <a:rPr lang="en-US" dirty="0" err="1">
                <a:hlinkClick r:id="rId6"/>
              </a:rPr>
              <a:t>Profology</a:t>
            </a:r>
            <a:r>
              <a:rPr lang="en-US" dirty="0"/>
              <a:t> – A professional community created exclusively for higher education faculty, staff and administrators.</a:t>
            </a:r>
          </a:p>
          <a:p>
            <a:pPr fontAlgn="base"/>
            <a:r>
              <a:rPr lang="en-US" dirty="0">
                <a:hlinkClick r:id="rId7" tooltip="Research Connection"/>
              </a:rPr>
              <a:t>Research Connection</a:t>
            </a:r>
            <a:r>
              <a:rPr lang="en-US" dirty="0"/>
              <a:t> – A searchable platform for research jobs and information.</a:t>
            </a:r>
          </a:p>
          <a:p>
            <a:pPr fontAlgn="base"/>
            <a:r>
              <a:rPr lang="en-US" b="1" dirty="0" err="1">
                <a:hlinkClick r:id="rId8" tooltip="Researchgate"/>
              </a:rPr>
              <a:t>ResearchGate</a:t>
            </a:r>
            <a:r>
              <a:rPr lang="en-US" b="1" dirty="0"/>
              <a:t> – Social network for researchers.</a:t>
            </a:r>
          </a:p>
          <a:p>
            <a:pPr fontAlgn="base"/>
            <a:r>
              <a:rPr lang="en-US" dirty="0" err="1">
                <a:hlinkClick r:id="rId9" tooltip="Scienceexchange"/>
              </a:rPr>
              <a:t>ScienceExchange</a:t>
            </a:r>
            <a:r>
              <a:rPr lang="en-US" dirty="0"/>
              <a:t> – Marketplace for shared lab instrumentations. (</a:t>
            </a:r>
            <a:r>
              <a:rPr lang="en-US" dirty="0">
                <a:hlinkClick r:id="rId10" tooltip="Outsourcing experiments made easy thanks to Science Exchange"/>
              </a:rPr>
              <a:t>blog post</a:t>
            </a:r>
            <a:r>
              <a:rPr lang="en-US" dirty="0"/>
              <a:t>)</a:t>
            </a:r>
          </a:p>
          <a:p>
            <a:pPr fontAlgn="base"/>
            <a:r>
              <a:rPr lang="en-US" dirty="0" err="1">
                <a:hlinkClick r:id="rId11" tooltip="Socialsciencespace"/>
              </a:rPr>
              <a:t>SocialScienceSpace</a:t>
            </a:r>
            <a:r>
              <a:rPr lang="en-US" dirty="0"/>
              <a:t> – Social network to bring for social scientists.</a:t>
            </a:r>
          </a:p>
          <a:p>
            <a:pPr fontAlgn="base"/>
            <a:r>
              <a:rPr lang="en-US" dirty="0" err="1">
                <a:hlinkClick r:id="rId12"/>
              </a:rPr>
              <a:t>Speakezee</a:t>
            </a:r>
            <a:r>
              <a:rPr lang="en-US" dirty="0">
                <a:hlinkClick r:id="rId12"/>
              </a:rPr>
              <a:t> </a:t>
            </a:r>
            <a:r>
              <a:rPr lang="en-US" dirty="0"/>
              <a:t>– Bringing speakers and audiences together.</a:t>
            </a:r>
          </a:p>
          <a:p>
            <a:pPr fontAlgn="base"/>
            <a:r>
              <a:rPr lang="en-US" dirty="0">
                <a:hlinkClick r:id="rId13" tooltip="Trelliscience"/>
              </a:rPr>
              <a:t>Trellis</a:t>
            </a:r>
            <a:r>
              <a:rPr lang="en-US" dirty="0"/>
              <a:t>– A digital platform that connects you to the rest of the scientific community, ran by </a:t>
            </a:r>
            <a:r>
              <a:rPr lang="en-US" dirty="0">
                <a:hlinkClick r:id="rId14"/>
              </a:rPr>
              <a:t>AAAS</a:t>
            </a:r>
            <a:r>
              <a:rPr lang="en-US" dirty="0"/>
              <a:t>.</a:t>
            </a:r>
          </a:p>
          <a:p>
            <a:pPr fontAlgn="base"/>
            <a:r>
              <a:rPr lang="en-US" dirty="0">
                <a:hlinkClick r:id="rId15"/>
              </a:rPr>
              <a:t>We Share Science</a:t>
            </a:r>
            <a:r>
              <a:rPr lang="en-US" dirty="0"/>
              <a:t> – A place to share, search, organize, and connect research videos across research disciplines.</a:t>
            </a:r>
          </a:p>
          <a:p>
            <a:endParaRPr lang="en-US" dirty="0"/>
          </a:p>
        </p:txBody>
      </p:sp>
    </p:spTree>
    <p:extLst>
      <p:ext uri="{BB962C8B-B14F-4D97-AF65-F5344CB8AC3E}">
        <p14:creationId xmlns:p14="http://schemas.microsoft.com/office/powerpoint/2010/main" val="64738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b="1" dirty="0"/>
              <a:t>he Pu</a:t>
            </a:r>
            <a:r>
              <a:rPr lang="en-US" dirty="0"/>
              <a:t>rp</a:t>
            </a:r>
            <a:r>
              <a:rPr lang="en-US" b="1" dirty="0"/>
              <a:t>oses of a </a:t>
            </a:r>
            <a:r>
              <a:rPr lang="en-US" dirty="0"/>
              <a:t>Li</a:t>
            </a:r>
            <a:r>
              <a:rPr lang="en-US" b="1" dirty="0"/>
              <a:t>te</a:t>
            </a:r>
            <a:r>
              <a:rPr lang="en-US" dirty="0"/>
              <a:t>r</a:t>
            </a:r>
            <a:r>
              <a:rPr lang="en-US" b="1" dirty="0"/>
              <a:t>atu</a:t>
            </a:r>
            <a:r>
              <a:rPr lang="en-US" dirty="0"/>
              <a:t>r</a:t>
            </a:r>
            <a:r>
              <a:rPr lang="en-US" b="1" dirty="0"/>
              <a:t>e Rev</a:t>
            </a:r>
            <a:r>
              <a:rPr lang="en-US" dirty="0"/>
              <a:t>i</a:t>
            </a:r>
            <a:r>
              <a:rPr lang="en-US" b="1" dirty="0"/>
              <a:t>ew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Depending on whether you are a teacher, graduate student, administrator, or have another role, you may have one or more purposes for conducting a literature review. There are actually many potential purposes, but let’s focus on a few common ones</a:t>
            </a:r>
            <a:r>
              <a:rPr lang="en-US" dirty="0" smtClean="0"/>
              <a:t>:</a:t>
            </a:r>
          </a:p>
          <a:p>
            <a:pPr algn="just"/>
            <a:r>
              <a:rPr lang="en-US" dirty="0" smtClean="0"/>
              <a:t> </a:t>
            </a:r>
            <a:r>
              <a:rPr lang="en-US" dirty="0"/>
              <a:t>(a) to help figure out what works</a:t>
            </a:r>
            <a:r>
              <a:rPr lang="en-US" dirty="0" smtClean="0"/>
              <a:t>;</a:t>
            </a:r>
          </a:p>
          <a:p>
            <a:pPr algn="just"/>
            <a:r>
              <a:rPr lang="en-US" dirty="0" smtClean="0"/>
              <a:t> </a:t>
            </a:r>
            <a:r>
              <a:rPr lang="en-US" dirty="0"/>
              <a:t>(b) to pursue a topic, problem, or question of professional and/or personal interest</a:t>
            </a:r>
            <a:r>
              <a:rPr lang="en-US" dirty="0" smtClean="0"/>
              <a:t>;</a:t>
            </a:r>
          </a:p>
          <a:p>
            <a:pPr algn="just"/>
            <a:r>
              <a:rPr lang="en-US" dirty="0" smtClean="0"/>
              <a:t> </a:t>
            </a:r>
            <a:r>
              <a:rPr lang="en-US" dirty="0"/>
              <a:t>(c) to pinpoint an area of further study; </a:t>
            </a:r>
            <a:endParaRPr lang="en-US" dirty="0" smtClean="0"/>
          </a:p>
          <a:p>
            <a:pPr algn="just"/>
            <a:r>
              <a:rPr lang="en-US" dirty="0" smtClean="0"/>
              <a:t>(</a:t>
            </a:r>
            <a:r>
              <a:rPr lang="en-US" dirty="0"/>
              <a:t>d) to provide a rationale/background for </a:t>
            </a:r>
            <a:r>
              <a:rPr lang="en-US" dirty="0" smtClean="0"/>
              <a:t>study</a:t>
            </a:r>
          </a:p>
          <a:p>
            <a:pPr marL="0" indent="0" algn="just">
              <a:buNone/>
            </a:pPr>
            <a:r>
              <a:rPr lang="en-US" dirty="0" smtClean="0"/>
              <a:t> </a:t>
            </a:r>
            <a:r>
              <a:rPr lang="en-US" dirty="0"/>
              <a:t>(e) to survey or analyze research methodology. </a:t>
            </a:r>
            <a:endParaRPr lang="en-US" dirty="0" smtClean="0"/>
          </a:p>
          <a:p>
            <a:pPr marL="0" indent="0" algn="just">
              <a:buNone/>
            </a:pPr>
            <a:r>
              <a:rPr lang="en-US" dirty="0" smtClean="0"/>
              <a:t>You </a:t>
            </a:r>
            <a:r>
              <a:rPr lang="en-US" dirty="0"/>
              <a:t>may have one or more, or even all, of these purposes for conducting a literature review.</a:t>
            </a:r>
          </a:p>
        </p:txBody>
      </p:sp>
    </p:spTree>
    <p:extLst>
      <p:ext uri="{BB962C8B-B14F-4D97-AF65-F5344CB8AC3E}">
        <p14:creationId xmlns:p14="http://schemas.microsoft.com/office/powerpoint/2010/main" val="382843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DIFFERENT TYPES OF SCIENTIFIC LITERATURE </a:t>
            </a:r>
            <a:endParaRPr lang="en-US" dirty="0"/>
          </a:p>
        </p:txBody>
      </p:sp>
      <p:sp>
        <p:nvSpPr>
          <p:cNvPr id="3" name="Content Placeholder 2"/>
          <p:cNvSpPr>
            <a:spLocks noGrp="1"/>
          </p:cNvSpPr>
          <p:nvPr>
            <p:ph idx="1"/>
          </p:nvPr>
        </p:nvSpPr>
        <p:spPr/>
        <p:txBody>
          <a:bodyPr/>
          <a:lstStyle/>
          <a:p>
            <a:pPr marL="0" indent="0">
              <a:buNone/>
            </a:pPr>
            <a:r>
              <a:rPr lang="en-US" dirty="0" smtClean="0"/>
              <a:t>Different </a:t>
            </a:r>
            <a:r>
              <a:rPr lang="en-US" dirty="0" smtClean="0"/>
              <a:t>types of scientific literature exist, </a:t>
            </a:r>
          </a:p>
          <a:p>
            <a:r>
              <a:rPr lang="en-US" dirty="0" smtClean="0"/>
              <a:t>normally referred to as the </a:t>
            </a:r>
          </a:p>
          <a:p>
            <a:r>
              <a:rPr lang="en-US" dirty="0" smtClean="0"/>
              <a:t>primary, </a:t>
            </a:r>
          </a:p>
          <a:p>
            <a:r>
              <a:rPr lang="en-US" dirty="0" smtClean="0"/>
              <a:t>secondary, </a:t>
            </a:r>
          </a:p>
          <a:p>
            <a:r>
              <a:rPr lang="en-US" dirty="0" smtClean="0"/>
              <a:t>tertiary </a:t>
            </a:r>
          </a:p>
          <a:p>
            <a:r>
              <a:rPr lang="en-US" dirty="0" smtClean="0"/>
              <a:t>grey literature. </a:t>
            </a:r>
            <a:endParaRPr lang="en-US" dirty="0"/>
          </a:p>
        </p:txBody>
      </p:sp>
    </p:spTree>
    <p:extLst>
      <p:ext uri="{BB962C8B-B14F-4D97-AF65-F5344CB8AC3E}">
        <p14:creationId xmlns:p14="http://schemas.microsoft.com/office/powerpoint/2010/main" val="175983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PRIMARY LITERATURE</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PRIMARY LITERATURE refers to accounts of research carried out personally by an individual scientist or as collaboration by a group of scientists, which is published in a peer-reviewed scientific journal. These accounts, commonly called ‘</a:t>
            </a:r>
            <a:r>
              <a:rPr lang="en-US" b="1" dirty="0" smtClean="0"/>
              <a:t>papers’</a:t>
            </a:r>
            <a:r>
              <a:rPr lang="en-US" dirty="0" smtClean="0"/>
              <a:t>, are written in the particular format specified by the journal to which it is submitted for publication</a:t>
            </a:r>
          </a:p>
          <a:p>
            <a:pPr algn="just"/>
            <a:r>
              <a:rPr lang="en-US" dirty="0" smtClean="0"/>
              <a:t>Normally journals require a paper to consist of a title, abstract, keywords, introduction, material &amp; methods, results, discussion, acknowledgements and references.</a:t>
            </a:r>
          </a:p>
          <a:p>
            <a:pPr algn="just"/>
            <a:r>
              <a:rPr lang="en-US" dirty="0" smtClean="0"/>
              <a:t>Papers are submitted to the journal editor who then asks a number of </a:t>
            </a:r>
            <a:r>
              <a:rPr lang="en-US" dirty="0" err="1" smtClean="0"/>
              <a:t>recognised</a:t>
            </a:r>
            <a:r>
              <a:rPr lang="en-US" dirty="0" smtClean="0"/>
              <a:t> experts in the area of study addressed by the paper (called ‘referees’) to give an opinion on whether the work reported presents new scientific information, and to report on the merits and deficiencies of the work.</a:t>
            </a:r>
            <a:endParaRPr lang="en-US" dirty="0"/>
          </a:p>
        </p:txBody>
      </p:sp>
    </p:spTree>
    <p:extLst>
      <p:ext uri="{BB962C8B-B14F-4D97-AF65-F5344CB8AC3E}">
        <p14:creationId xmlns:p14="http://schemas.microsoft.com/office/powerpoint/2010/main" val="52577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838200" y="1402080"/>
            <a:ext cx="10515600" cy="5205984"/>
          </a:xfrm>
        </p:spPr>
        <p:txBody>
          <a:bodyPr>
            <a:normAutofit fontScale="92500" lnSpcReduction="10000"/>
          </a:bodyPr>
          <a:lstStyle/>
          <a:p>
            <a:pPr algn="just"/>
            <a:r>
              <a:rPr lang="en-US" dirty="0" smtClean="0"/>
              <a:t>On the basis of the referees’ reports, the editor may accept the paper as it was submitted, or may require minor revision from the authors, or may require major revision, or the paper may be refused outright. This formal reviewing process is known as ‘</a:t>
            </a:r>
            <a:r>
              <a:rPr lang="en-US" b="1" dirty="0" smtClean="0"/>
              <a:t>peer review</a:t>
            </a:r>
            <a:r>
              <a:rPr lang="en-US" dirty="0" smtClean="0"/>
              <a:t>’</a:t>
            </a:r>
          </a:p>
          <a:p>
            <a:pPr algn="just"/>
            <a:r>
              <a:rPr lang="en-US" dirty="0" smtClean="0"/>
              <a:t>There are different types of journal that range from international to regional to local and there are also systems that grade the importance of journals on the basis of how often papers carried by the journal are cited in other scientific papers (called the ‘</a:t>
            </a:r>
            <a:r>
              <a:rPr lang="en-US" b="1" dirty="0" smtClean="0"/>
              <a:t>impact factor</a:t>
            </a:r>
            <a:r>
              <a:rPr lang="en-US" dirty="0" smtClean="0"/>
              <a:t>’).</a:t>
            </a:r>
          </a:p>
          <a:p>
            <a:pPr algn="just"/>
            <a:r>
              <a:rPr lang="en-US" dirty="0" smtClean="0"/>
              <a:t>Most primary literature is published in scholarly journals, but some research is published as monographs, theses or dissertations, conference papers and reports. In the world of science, the contribution of an individual scientist to the advancement of knowledge is usually gauged partly on the number of publications that the scientist has contributed to, especially those published in international peer-reviewed journals with high impact factors</a:t>
            </a:r>
            <a:endParaRPr lang="en-US" dirty="0"/>
          </a:p>
        </p:txBody>
      </p:sp>
    </p:spTree>
    <p:extLst>
      <p:ext uri="{BB962C8B-B14F-4D97-AF65-F5344CB8AC3E}">
        <p14:creationId xmlns:p14="http://schemas.microsoft.com/office/powerpoint/2010/main" val="244041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LITERATURE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SECONDARY LITERATURE consists of publications that rely on primary sources for information. Here it is not a requirement for the authors to have done the work themselves, since the purpose of the publication is to </a:t>
            </a:r>
            <a:r>
              <a:rPr lang="en-US" dirty="0" err="1" smtClean="0"/>
              <a:t>summarise</a:t>
            </a:r>
            <a:r>
              <a:rPr lang="en-US" dirty="0" smtClean="0"/>
              <a:t> and synthesize knowledge in a specific area for other scientists who already have an understanding of the topic; however, the authors of secondary publications would normally have worked and published primary literature in the area they are writing about. The secondary literature includes </a:t>
            </a:r>
            <a:r>
              <a:rPr lang="en-US" b="1" dirty="0" smtClean="0"/>
              <a:t>review journals, monographic books and textbooks</a:t>
            </a:r>
            <a:r>
              <a:rPr lang="en-US" dirty="0" smtClean="0"/>
              <a:t>, </a:t>
            </a:r>
            <a:r>
              <a:rPr lang="en-US" b="1" dirty="0" smtClean="0"/>
              <a:t>handbooks and manuals</a:t>
            </a:r>
            <a:r>
              <a:rPr lang="en-US" dirty="0" smtClean="0"/>
              <a:t>. Although normally written in a scientific style, secondary publications are not </a:t>
            </a:r>
            <a:r>
              <a:rPr lang="en-US" dirty="0" err="1" smtClean="0"/>
              <a:t>organised</a:t>
            </a:r>
            <a:r>
              <a:rPr lang="en-US" dirty="0" smtClean="0"/>
              <a:t> in the same way that primary publications are; however, it is a universal requirement that they are fully referenced and that most of these references are to the primary literature. Scientists use the secondary literature to gain an overview of research areas that are close to or relevant to their own, or to </a:t>
            </a:r>
            <a:r>
              <a:rPr lang="en-US" dirty="0" err="1" smtClean="0"/>
              <a:t>familiarise</a:t>
            </a:r>
            <a:r>
              <a:rPr lang="en-US" dirty="0" smtClean="0"/>
              <a:t> themselves with existing research in new topics on which they plan to start working.</a:t>
            </a:r>
            <a:endParaRPr lang="en-US" dirty="0"/>
          </a:p>
        </p:txBody>
      </p:sp>
    </p:spTree>
    <p:extLst>
      <p:ext uri="{BB962C8B-B14F-4D97-AF65-F5344CB8AC3E}">
        <p14:creationId xmlns:p14="http://schemas.microsoft.com/office/powerpoint/2010/main" val="18751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LITERATURE</a:t>
            </a:r>
            <a:endParaRPr lang="en-US" dirty="0"/>
          </a:p>
        </p:txBody>
      </p:sp>
      <p:sp>
        <p:nvSpPr>
          <p:cNvPr id="3" name="Content Placeholder 2"/>
          <p:cNvSpPr>
            <a:spLocks noGrp="1"/>
          </p:cNvSpPr>
          <p:nvPr>
            <p:ph idx="1"/>
          </p:nvPr>
        </p:nvSpPr>
        <p:spPr/>
        <p:txBody>
          <a:bodyPr/>
          <a:lstStyle/>
          <a:p>
            <a:pPr marL="0" indent="0" algn="just">
              <a:buNone/>
            </a:pPr>
            <a:r>
              <a:rPr lang="en-US" dirty="0" smtClean="0"/>
              <a:t>The TERTIARY LITERATURE consists of published works that are based on primary or secondary sources and that are aimed at scientists who work in different areas from the subject matter of the publication, or towards an interested but lay audience. Such publications are normally written in a popular rather than a scientific style and while such publications may include a short bibliography, they do not usually include references to the primary literature. Examples of the tertiary literature include </a:t>
            </a:r>
            <a:r>
              <a:rPr lang="en-US" b="1" dirty="0" smtClean="0"/>
              <a:t>science magazines, newsletters, science articles in newspapers, introductory textbooks and </a:t>
            </a:r>
            <a:r>
              <a:rPr lang="en-US" b="1" dirty="0" err="1" smtClean="0"/>
              <a:t>encyclopaedias</a:t>
            </a:r>
            <a:r>
              <a:rPr lang="en-US" b="1" dirty="0" smtClean="0"/>
              <a:t>.</a:t>
            </a:r>
            <a:endParaRPr lang="en-US" b="1" dirty="0"/>
          </a:p>
        </p:txBody>
      </p:sp>
    </p:spTree>
    <p:extLst>
      <p:ext uri="{BB962C8B-B14F-4D97-AF65-F5344CB8AC3E}">
        <p14:creationId xmlns:p14="http://schemas.microsoft.com/office/powerpoint/2010/main" val="426462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12" y="365125"/>
            <a:ext cx="10515600" cy="1325563"/>
          </a:xfrm>
        </p:spPr>
        <p:txBody>
          <a:bodyPr/>
          <a:lstStyle/>
          <a:p>
            <a:r>
              <a:rPr lang="en-US" dirty="0" smtClean="0"/>
              <a:t>GREY LITERATURE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GREY LITERATURE refers to sources of scientific information that are not published and distributed in the usual manner and which therefore may be difficult to obtain. Gray literature includes theses and dissertations, technical reports with a limited distribution, journals published by special interest groups that have a limited distribution, abstracts of conference papers and conference proceedings that are only made available to conference participants, Environmental Impact Statements, some types of Government documents, working papers, and some types of online documents. Note that being classified as ‘gray literature’ in no way implies that the publication has little scientific merit, since some types of grey literature are rigorously peer reviewed and count as primary literature; ‘grey’ refers more to the limited distribution and difficulty of accessing the publication than to its content.</a:t>
            </a:r>
            <a:endParaRPr lang="en-US" dirty="0"/>
          </a:p>
        </p:txBody>
      </p:sp>
    </p:spTree>
    <p:extLst>
      <p:ext uri="{BB962C8B-B14F-4D97-AF65-F5344CB8AC3E}">
        <p14:creationId xmlns:p14="http://schemas.microsoft.com/office/powerpoint/2010/main" val="4158276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1575</Words>
  <Application>Microsoft Office PowerPoint</Application>
  <PresentationFormat>Widescreen</PresentationFormat>
  <Paragraphs>159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inherit</vt:lpstr>
      <vt:lpstr>Office Theme</vt:lpstr>
      <vt:lpstr>Collection of Scientific Literature using different sources </vt:lpstr>
      <vt:lpstr>Introduction</vt:lpstr>
      <vt:lpstr>The Purposes of a Literature Review</vt:lpstr>
      <vt:lpstr>THE DIFFERENT TYPES OF SCIENTIFIC LITERATURE </vt:lpstr>
      <vt:lpstr>PRIMARY LITERATURE</vt:lpstr>
      <vt:lpstr>Cont.</vt:lpstr>
      <vt:lpstr>SECONDARY LITERATURE</vt:lpstr>
      <vt:lpstr>TERTIARY LITERATURE</vt:lpstr>
      <vt:lpstr>GREY LITERATURE</vt:lpstr>
      <vt:lpstr>PowerPoint Presentation</vt:lpstr>
      <vt:lpstr> Sources for the literature and examples</vt:lpstr>
      <vt:lpstr>The Process of Conducting a Literature Search</vt:lpstr>
      <vt:lpstr>Determining Your Focus</vt:lpstr>
      <vt:lpstr>Searching Literature Databases </vt:lpstr>
      <vt:lpstr>Search engines and curators</vt:lpstr>
      <vt:lpstr>PowerPoint Presentation</vt:lpstr>
      <vt:lpstr>PowerPoint Presentation</vt:lpstr>
      <vt:lpstr>Connect with experts and researchers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of Scientific Literature using different sources </dc:title>
  <dc:creator>Behzad</dc:creator>
  <cp:lastModifiedBy>Behzad</cp:lastModifiedBy>
  <cp:revision>20</cp:revision>
  <dcterms:created xsi:type="dcterms:W3CDTF">2020-05-17T13:35:34Z</dcterms:created>
  <dcterms:modified xsi:type="dcterms:W3CDTF">2020-05-17T20:49:55Z</dcterms:modified>
</cp:coreProperties>
</file>